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4" r:id="rId1"/>
  </p:sldMasterIdLst>
  <p:notesMasterIdLst>
    <p:notesMasterId r:id="rId18"/>
  </p:notesMasterIdLst>
  <p:sldIdLst>
    <p:sldId id="256" r:id="rId2"/>
    <p:sldId id="272" r:id="rId3"/>
    <p:sldId id="274" r:id="rId4"/>
    <p:sldId id="258" r:id="rId5"/>
    <p:sldId id="259" r:id="rId6"/>
    <p:sldId id="267" r:id="rId7"/>
    <p:sldId id="260" r:id="rId8"/>
    <p:sldId id="261" r:id="rId9"/>
    <p:sldId id="273" r:id="rId10"/>
    <p:sldId id="262" r:id="rId11"/>
    <p:sldId id="264" r:id="rId12"/>
    <p:sldId id="271" r:id="rId13"/>
    <p:sldId id="270" r:id="rId14"/>
    <p:sldId id="266" r:id="rId15"/>
    <p:sldId id="268" r:id="rId16"/>
    <p:sldId id="265" r:id="rId17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46B37"/>
    <a:srgbClr val="00C210"/>
    <a:srgbClr val="1C4F69"/>
    <a:srgbClr val="FFFFFF"/>
    <a:srgbClr val="642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060" y="246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74D22-82F8-43B8-9C5E-B69BE57112A1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C5E79-C0F9-43C5-8929-A76FF83E70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626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B105-80D0-4FA5-B423-0E57C54BA88E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654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1C9D-438C-4F1B-A40F-9A1D12FF03E4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317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0ABA-FADB-4793-ACC1-D845ECE85806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031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15FD-F422-454D-95B7-9B071E1C4F99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293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B9DE-CCA4-4152-BE37-52FB9F02C377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05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B4CE-AE43-41EB-A074-FD12F3CEB8B9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63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2D54-D486-4931-A774-AA48331B271E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37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A337-0271-4A96-B608-0C6E78EA09BF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461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E4DD-F3C9-44BB-A1B0-AA9F67EAE38A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5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26D4-41EF-43B5-8818-485F4BB8178A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49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2173-79DD-488C-8FCB-62C0E30CF52A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03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CF693-0F24-45D9-A435-CBE645BC1DF3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1FE8-6D2D-492A-8D7B-906DBD0A27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063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3" Type="http://schemas.microsoft.com/office/2007/relationships/hdphoto" Target="../media/hdphoto11.wdp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microsoft.com/office/2007/relationships/hdphoto" Target="../media/hdphoto12.wdp"/><Relationship Id="rId7" Type="http://schemas.microsoft.com/office/2007/relationships/hdphoto" Target="../media/hdphoto1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Relationship Id="rId9" Type="http://schemas.openxmlformats.org/officeDocument/2006/relationships/image" Target="../media/image7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6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17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microsoft.com/office/2007/relationships/hdphoto" Target="../media/hdphoto7.wdp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6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/>
          <p:cNvSpPr txBox="1"/>
          <p:nvPr/>
        </p:nvSpPr>
        <p:spPr>
          <a:xfrm>
            <a:off x="2617293" y="239319"/>
            <a:ext cx="3624292" cy="923330"/>
          </a:xfrm>
          <a:prstGeom prst="rect">
            <a:avLst/>
          </a:prstGeom>
          <a:noFill/>
          <a:ln w="38100" cmpd="dbl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/>
              <a:t>マスター版</a:t>
            </a:r>
            <a:endParaRPr kumimoji="1" lang="ja-JP" altLang="en-US" sz="5400" b="1" dirty="0"/>
          </a:p>
        </p:txBody>
      </p:sp>
      <p:sp>
        <p:nvSpPr>
          <p:cNvPr id="5" name="スライド番号プレースホルダー 3"/>
          <p:cNvSpPr txBox="1">
            <a:spLocks/>
          </p:cNvSpPr>
          <p:nvPr/>
        </p:nvSpPr>
        <p:spPr>
          <a:xfrm>
            <a:off x="-1071562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Black Ops One" panose="02000000000000000000" pitchFamily="2" charset="0"/>
              </a:rPr>
              <a:t>9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-179445" y="1125995"/>
            <a:ext cx="6959600" cy="1355948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ホームベース 6"/>
          <p:cNvSpPr/>
          <p:nvPr/>
        </p:nvSpPr>
        <p:spPr>
          <a:xfrm>
            <a:off x="-133152" y="885998"/>
            <a:ext cx="2211877" cy="482323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/>
              <a:t>実装内容</a:t>
            </a:r>
            <a:endParaRPr kumimoji="1" lang="ja-JP" altLang="en-US" sz="28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2441" y="55001"/>
            <a:ext cx="1780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 smtClean="0"/>
              <a:t>2020</a:t>
            </a:r>
            <a:r>
              <a:rPr lang="ja-JP" altLang="en-US" sz="2400" b="1" dirty="0" smtClean="0"/>
              <a:t>年</a:t>
            </a:r>
            <a:endParaRPr lang="en-US" altLang="ja-JP" sz="2400" b="1" dirty="0" smtClean="0"/>
          </a:p>
          <a:p>
            <a:pPr algn="ctr"/>
            <a:r>
              <a:rPr lang="en-US" altLang="ja-JP" sz="2400" b="1" dirty="0" smtClean="0"/>
              <a:t>1</a:t>
            </a:r>
            <a:r>
              <a:rPr lang="ja-JP" altLang="en-US" sz="2400" b="1" dirty="0" smtClean="0"/>
              <a:t>月</a:t>
            </a:r>
            <a:r>
              <a:rPr lang="en-US" altLang="ja-JP" sz="2400" b="1" dirty="0" smtClean="0"/>
              <a:t>23</a:t>
            </a:r>
            <a:r>
              <a:rPr lang="ja-JP" altLang="en-US" sz="2400" b="1" dirty="0" smtClean="0"/>
              <a:t>日〆</a:t>
            </a:r>
            <a:endParaRPr lang="en-US" altLang="ja-JP" sz="2400" b="1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6" t="4871" r="6589" b="8602"/>
          <a:stretch/>
        </p:blipFill>
        <p:spPr>
          <a:xfrm>
            <a:off x="166663" y="2743059"/>
            <a:ext cx="4241337" cy="2477720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</a:effectLst>
        </p:spPr>
      </p:pic>
      <p:sp>
        <p:nvSpPr>
          <p:cNvPr id="10" name="テキスト ボックス 9"/>
          <p:cNvSpPr txBox="1"/>
          <p:nvPr/>
        </p:nvSpPr>
        <p:spPr>
          <a:xfrm>
            <a:off x="0" y="1395030"/>
            <a:ext cx="261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・観戦モードの追加</a:t>
            </a:r>
            <a:endParaRPr lang="en-US" altLang="ja-JP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-1" y="1753820"/>
            <a:ext cx="440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・細かい調整</a:t>
            </a:r>
            <a:r>
              <a:rPr lang="en-US" altLang="ja-JP" dirty="0" smtClean="0"/>
              <a:t>(UI</a:t>
            </a:r>
            <a:r>
              <a:rPr lang="ja-JP" altLang="en-US" dirty="0" smtClean="0"/>
              <a:t>配置、ステータス等</a:t>
            </a:r>
            <a:r>
              <a:rPr lang="en-US" altLang="ja-JP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-2" y="2117882"/>
            <a:ext cx="440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・ひたすらデバック！！！！！！！！</a:t>
            </a:r>
            <a:endParaRPr lang="en-US" altLang="ja-JP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29439" y="3134179"/>
            <a:ext cx="235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◀観戦モード</a:t>
            </a:r>
            <a:endParaRPr lang="en-US" altLang="ja-JP" b="1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134630" y="8519255"/>
            <a:ext cx="6897313" cy="953617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ホームベース 15"/>
          <p:cNvSpPr/>
          <p:nvPr/>
        </p:nvSpPr>
        <p:spPr>
          <a:xfrm flipH="1">
            <a:off x="4820065" y="8253163"/>
            <a:ext cx="2211877" cy="529477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コメント</a:t>
            </a:r>
            <a:endParaRPr kumimoji="1" lang="ja-JP" altLang="en-US" sz="2800" b="1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8794" y="8546335"/>
            <a:ext cx="689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大きな追加はなく、ひたすらデバック作業と</a:t>
            </a:r>
            <a:endParaRPr lang="en-US" altLang="ja-JP" dirty="0" smtClean="0"/>
          </a:p>
          <a:p>
            <a:r>
              <a:rPr lang="ja-JP" altLang="en-US" dirty="0"/>
              <a:t>バグ</a:t>
            </a:r>
            <a:r>
              <a:rPr lang="ja-JP" altLang="en-US" dirty="0" smtClean="0"/>
              <a:t>修正に時間をかけた一方で、</a:t>
            </a:r>
            <a:r>
              <a:rPr lang="ja-JP" altLang="en-US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細かなバグや修正が多く、</a:t>
            </a:r>
            <a:endParaRPr lang="en-US" altLang="ja-JP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前日までプログラムに時間をかけてしまった</a:t>
            </a:r>
            <a:r>
              <a:rPr lang="ja-JP" altLang="en-US" dirty="0" smtClean="0"/>
              <a:t>のが</a:t>
            </a:r>
            <a:r>
              <a:rPr lang="ja-JP" altLang="en-US" dirty="0" smtClean="0"/>
              <a:t>反省点。</a:t>
            </a: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t="45110" r="59770" b="30052"/>
          <a:stretch/>
        </p:blipFill>
        <p:spPr>
          <a:xfrm>
            <a:off x="2899653" y="5449640"/>
            <a:ext cx="3840823" cy="2601642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</a:effectLst>
        </p:spPr>
      </p:pic>
      <p:sp>
        <p:nvSpPr>
          <p:cNvPr id="19" name="テキスト ボックス 18"/>
          <p:cNvSpPr txBox="1"/>
          <p:nvPr/>
        </p:nvSpPr>
        <p:spPr>
          <a:xfrm>
            <a:off x="300946" y="5421628"/>
            <a:ext cx="251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b="1" dirty="0" smtClean="0"/>
              <a:t>ステータスの調整▶</a:t>
            </a:r>
            <a:endParaRPr lang="en-US" altLang="ja-JP" b="1" dirty="0" smtClean="0"/>
          </a:p>
        </p:txBody>
      </p:sp>
      <p:grpSp>
        <p:nvGrpSpPr>
          <p:cNvPr id="25" name="グループ化 24"/>
          <p:cNvGrpSpPr/>
          <p:nvPr/>
        </p:nvGrpSpPr>
        <p:grpSpPr>
          <a:xfrm>
            <a:off x="4533282" y="3500060"/>
            <a:ext cx="2498660" cy="1754326"/>
            <a:chOff x="4533283" y="3389391"/>
            <a:chExt cx="2498660" cy="1754326"/>
          </a:xfrm>
        </p:grpSpPr>
        <p:sp>
          <p:nvSpPr>
            <p:cNvPr id="20" name="正方形/長方形 19"/>
            <p:cNvSpPr/>
            <p:nvPr/>
          </p:nvSpPr>
          <p:spPr>
            <a:xfrm>
              <a:off x="4533283" y="3389391"/>
              <a:ext cx="2498660" cy="1716010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79177" y="3389391"/>
              <a:ext cx="240687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/>
                <a:t>ゲームをプレイしていなくても</a:t>
              </a:r>
              <a:r>
                <a:rPr lang="ja-JP" altLang="en-US" dirty="0" smtClean="0">
                  <a:effectLst/>
                </a:rPr>
                <a:t>いま何が起きているのか、を</a:t>
              </a:r>
              <a:endParaRPr lang="en-US" altLang="ja-JP" dirty="0" smtClean="0">
                <a:effectLst/>
              </a:endParaRPr>
            </a:p>
            <a:p>
              <a:r>
                <a:rPr lang="ja-JP" altLang="en-US" dirty="0" smtClean="0">
                  <a:effectLst/>
                </a:rPr>
                <a:t>わかるように</a:t>
              </a:r>
              <a:r>
                <a:rPr lang="ja-JP" altLang="en-US" dirty="0" smtClean="0">
                  <a:effectLst>
                    <a:glow rad="127000">
                      <a:schemeClr val="accent1">
                        <a:lumMod val="50000"/>
                      </a:schemeClr>
                    </a:glow>
                  </a:effectLst>
                </a:rPr>
                <a:t>見ていても楽しめる環境</a:t>
              </a:r>
              <a:r>
                <a:rPr lang="ja-JP" altLang="en-US" dirty="0" smtClean="0"/>
                <a:t>も制作しました。</a:t>
              </a:r>
              <a:endParaRPr kumimoji="1" lang="ja-JP" altLang="en-US" dirty="0"/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-121085" y="5779163"/>
            <a:ext cx="2939447" cy="2319560"/>
            <a:chOff x="-133151" y="5760674"/>
            <a:chExt cx="2939447" cy="2319560"/>
          </a:xfrm>
        </p:grpSpPr>
        <p:sp>
          <p:nvSpPr>
            <p:cNvPr id="21" name="正方形/長方形 20"/>
            <p:cNvSpPr/>
            <p:nvPr/>
          </p:nvSpPr>
          <p:spPr>
            <a:xfrm>
              <a:off x="-133151" y="5760674"/>
              <a:ext cx="2890636" cy="2270863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-5117" y="5771910"/>
              <a:ext cx="281141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/>
                <a:t>どんな機体の組み合わせでも、</a:t>
              </a:r>
              <a:r>
                <a:rPr lang="ja-JP" altLang="en-US" dirty="0" smtClean="0">
                  <a:effectLst>
                    <a:glow rad="127000">
                      <a:schemeClr val="accent1">
                        <a:lumMod val="50000"/>
                      </a:schemeClr>
                    </a:glow>
                  </a:effectLst>
                </a:rPr>
                <a:t>平均的に遊べる</a:t>
              </a:r>
              <a:endParaRPr lang="en-US" altLang="ja-JP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endParaRPr>
            </a:p>
            <a:p>
              <a:r>
                <a:rPr lang="ja-JP" altLang="en-US" dirty="0" smtClean="0">
                  <a:effectLst>
                    <a:glow rad="127000">
                      <a:schemeClr val="accent1">
                        <a:lumMod val="50000"/>
                      </a:schemeClr>
                    </a:glow>
                  </a:effectLst>
                </a:rPr>
                <a:t>よう</a:t>
              </a:r>
              <a:r>
                <a:rPr lang="ja-JP" altLang="en-US" dirty="0">
                  <a:effectLst>
                    <a:glow rad="127000">
                      <a:schemeClr val="accent1">
                        <a:lumMod val="50000"/>
                      </a:schemeClr>
                    </a:glow>
                  </a:effectLst>
                </a:rPr>
                <a:t>に</a:t>
              </a:r>
              <a:r>
                <a:rPr lang="ja-JP" altLang="en-US" dirty="0" smtClean="0">
                  <a:effectLst>
                    <a:glow rad="127000">
                      <a:schemeClr val="accent1">
                        <a:lumMod val="50000"/>
                      </a:schemeClr>
                    </a:glow>
                  </a:effectLst>
                </a:rPr>
                <a:t>直前までバランス調整を行いました。</a:t>
              </a:r>
              <a:endParaRPr lang="en-US" altLang="ja-JP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endParaRPr>
            </a:p>
            <a:p>
              <a:r>
                <a:rPr lang="ja-JP" altLang="en-US" dirty="0" smtClean="0"/>
                <a:t>少しの調整で、バランスに大きな差がうまれて</a:t>
              </a:r>
              <a:endParaRPr lang="en-US" altLang="ja-JP" dirty="0" smtClean="0"/>
            </a:p>
            <a:p>
              <a:r>
                <a:rPr lang="ja-JP" altLang="en-US" dirty="0" smtClean="0"/>
                <a:t>しまうので地道に調整を</a:t>
              </a:r>
              <a:endParaRPr lang="en-US" altLang="ja-JP" dirty="0" smtClean="0"/>
            </a:p>
            <a:p>
              <a:r>
                <a:rPr lang="ja-JP" altLang="en-US" dirty="0" smtClean="0"/>
                <a:t>していきました。</a:t>
              </a:r>
              <a:endParaRPr lang="en-US" altLang="ja-JP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894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67" b="96528" l="11849" r="70964">
                        <a14:backgroundMark x1="44922" y1="89352" x2="44922" y2="89352"/>
                        <a14:backgroundMark x1="45964" y1="93750" x2="45964" y2="93750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14" t="5356" r="26432"/>
          <a:stretch/>
        </p:blipFill>
        <p:spPr>
          <a:xfrm flipH="1">
            <a:off x="-51933" y="3377955"/>
            <a:ext cx="1062416" cy="1881943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67" b="96528" l="11849" r="70964">
                        <a14:backgroundMark x1="44922" y1="89352" x2="44922" y2="89352"/>
                        <a14:backgroundMark x1="45964" y1="93750" x2="45964" y2="93750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14" t="5356" r="26432"/>
          <a:stretch/>
        </p:blipFill>
        <p:spPr>
          <a:xfrm>
            <a:off x="5888682" y="5335836"/>
            <a:ext cx="1062416" cy="1881943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67" b="96528" l="11849" r="70964">
                        <a14:backgroundMark x1="44922" y1="89352" x2="44922" y2="89352"/>
                        <a14:backgroundMark x1="45964" y1="93750" x2="45964" y2="93750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14" t="5356" r="26432"/>
          <a:stretch/>
        </p:blipFill>
        <p:spPr>
          <a:xfrm>
            <a:off x="5742370" y="1299463"/>
            <a:ext cx="1062416" cy="1881943"/>
          </a:xfrm>
          <a:prstGeom prst="rect">
            <a:avLst/>
          </a:prstGeom>
        </p:spPr>
      </p:pic>
      <p:sp>
        <p:nvSpPr>
          <p:cNvPr id="5" name="スライド番号プレースホルダー 3"/>
          <p:cNvSpPr txBox="1">
            <a:spLocks/>
          </p:cNvSpPr>
          <p:nvPr/>
        </p:nvSpPr>
        <p:spPr>
          <a:xfrm>
            <a:off x="5314949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Black Ops One" panose="02000000000000000000" pitchFamily="2" charset="0"/>
              </a:rPr>
              <a:t>1</a:t>
            </a:r>
            <a:r>
              <a:rPr lang="en-US" altLang="ja-JP" sz="2400" dirty="0">
                <a:latin typeface="Black Ops One" panose="02000000000000000000" pitchFamily="2" charset="0"/>
              </a:rPr>
              <a:t>0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r="13880"/>
          <a:stretch/>
        </p:blipFill>
        <p:spPr>
          <a:xfrm>
            <a:off x="818147" y="3061776"/>
            <a:ext cx="2610853" cy="1858793"/>
          </a:xfrm>
          <a:prstGeom prst="rect">
            <a:avLst/>
          </a:prstGeom>
          <a:effectLst>
            <a:glow rad="25400">
              <a:schemeClr val="tx1">
                <a:lumMod val="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" r="6800"/>
          <a:stretch/>
        </p:blipFill>
        <p:spPr>
          <a:xfrm>
            <a:off x="3657598" y="3055425"/>
            <a:ext cx="3056023" cy="1891284"/>
          </a:xfrm>
          <a:prstGeom prst="rect">
            <a:avLst/>
          </a:prstGeom>
          <a:effectLst>
            <a:glow rad="25400">
              <a:schemeClr val="tx1">
                <a:lumMod val="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"/>
          <a:stretch/>
        </p:blipFill>
        <p:spPr>
          <a:xfrm>
            <a:off x="3138336" y="5129953"/>
            <a:ext cx="2948138" cy="1812962"/>
          </a:xfrm>
          <a:prstGeom prst="rect">
            <a:avLst/>
          </a:prstGeom>
          <a:effectLst>
            <a:glow rad="25400">
              <a:schemeClr val="tx1">
                <a:lumMod val="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8549" r="14499"/>
          <a:stretch/>
        </p:blipFill>
        <p:spPr>
          <a:xfrm>
            <a:off x="149931" y="1218439"/>
            <a:ext cx="2347575" cy="1632416"/>
          </a:xfrm>
          <a:prstGeom prst="rect">
            <a:avLst/>
          </a:prstGeom>
          <a:effectLst>
            <a:glow rad="25400">
              <a:schemeClr val="tx1">
                <a:lumMod val="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41" y="1191881"/>
            <a:ext cx="2873394" cy="1658974"/>
          </a:xfrm>
          <a:prstGeom prst="rect">
            <a:avLst/>
          </a:prstGeom>
          <a:effectLst>
            <a:glow rad="25400">
              <a:schemeClr val="tx1">
                <a:lumMod val="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06" y="7126159"/>
            <a:ext cx="4216115" cy="2371566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正方形/長方形 2"/>
          <p:cNvSpPr/>
          <p:nvPr/>
        </p:nvSpPr>
        <p:spPr>
          <a:xfrm>
            <a:off x="149931" y="7126158"/>
            <a:ext cx="2237873" cy="2371565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 smtClean="0"/>
              <a:t>たくさんの方</a:t>
            </a:r>
            <a:r>
              <a:rPr lang="ja-JP" altLang="en-US" sz="1600" dirty="0" smtClean="0"/>
              <a:t>に</a:t>
            </a:r>
            <a:endParaRPr lang="en-US" altLang="ja-JP" sz="1600" dirty="0" smtClean="0"/>
          </a:p>
          <a:p>
            <a:r>
              <a:rPr lang="ja-JP" altLang="en-US" sz="1600" dirty="0" smtClean="0">
                <a:effectLst/>
              </a:rPr>
              <a:t>ゲーム</a:t>
            </a:r>
            <a:r>
              <a:rPr lang="ja-JP" altLang="en-US" sz="1600" dirty="0" smtClean="0"/>
              <a:t>を楽しんで</a:t>
            </a:r>
            <a:endParaRPr lang="en-US" altLang="ja-JP" sz="1600" dirty="0" smtClean="0"/>
          </a:p>
          <a:p>
            <a:r>
              <a:rPr lang="ja-JP" altLang="en-US" sz="1600" dirty="0" smtClean="0"/>
              <a:t>いただきました</a:t>
            </a:r>
            <a:r>
              <a:rPr lang="ja-JP" altLang="en-US" sz="1600" dirty="0" smtClean="0"/>
              <a:t>。</a:t>
            </a:r>
            <a:endParaRPr lang="en-US" altLang="ja-JP" sz="1600" dirty="0" smtClean="0"/>
          </a:p>
          <a:p>
            <a:r>
              <a:rPr lang="ja-JP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楽しかった！</a:t>
            </a:r>
            <a:r>
              <a:rPr lang="ja-JP" altLang="en-US" sz="1600" dirty="0" smtClean="0"/>
              <a:t>という</a:t>
            </a:r>
            <a:endParaRPr lang="en-US" altLang="ja-JP" sz="1600" dirty="0" smtClean="0"/>
          </a:p>
          <a:p>
            <a:r>
              <a:rPr lang="ja-JP" altLang="en-US" sz="1600" dirty="0" smtClean="0"/>
              <a:t>声が多く、私たちも</a:t>
            </a:r>
            <a:endParaRPr lang="en-US" altLang="ja-JP" sz="1600" dirty="0" smtClean="0"/>
          </a:p>
          <a:p>
            <a:r>
              <a:rPr lang="ja-JP" altLang="en-US" sz="1600" dirty="0" smtClean="0"/>
              <a:t>本当に嬉しかったです。</a:t>
            </a:r>
            <a:endParaRPr lang="en-US" altLang="ja-JP" sz="1600" dirty="0" smtClean="0"/>
          </a:p>
          <a:p>
            <a:r>
              <a:rPr lang="ja-JP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当日はありがとう</a:t>
            </a:r>
            <a:endParaRPr lang="en-US" altLang="ja-JP" sz="16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ございました。</a:t>
            </a:r>
            <a:endParaRPr lang="en-US" altLang="ja-JP" sz="16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991" r="10043" b="-1"/>
          <a:stretch/>
        </p:blipFill>
        <p:spPr>
          <a:xfrm>
            <a:off x="149931" y="5120153"/>
            <a:ext cx="2779294" cy="1832560"/>
          </a:xfrm>
          <a:prstGeom prst="rect">
            <a:avLst/>
          </a:prstGeom>
          <a:effectLst>
            <a:glow rad="25400">
              <a:schemeClr val="tx1">
                <a:lumMod val="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5" y="2943125"/>
            <a:ext cx="1055185" cy="2009875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  <p:pic>
        <p:nvPicPr>
          <p:cNvPr id="41" name="図 4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672" r="24307"/>
          <a:stretch/>
        </p:blipFill>
        <p:spPr>
          <a:xfrm>
            <a:off x="5388528" y="4971729"/>
            <a:ext cx="1177515" cy="2202163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r="16252"/>
          <a:stretch/>
        </p:blipFill>
        <p:spPr>
          <a:xfrm>
            <a:off x="5248275" y="1076375"/>
            <a:ext cx="1343025" cy="1967189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47" name="テキスト ボックス 46"/>
          <p:cNvSpPr txBox="1"/>
          <p:nvPr/>
        </p:nvSpPr>
        <p:spPr>
          <a:xfrm>
            <a:off x="1395663" y="53441"/>
            <a:ext cx="406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/>
              <a:t>2020</a:t>
            </a:r>
            <a:r>
              <a:rPr lang="ja-JP" altLang="en-US" sz="2400" b="1" dirty="0"/>
              <a:t>年</a:t>
            </a:r>
            <a:r>
              <a:rPr lang="en-US" altLang="ja-JP" sz="2400" b="1" dirty="0" smtClean="0"/>
              <a:t>1</a:t>
            </a:r>
            <a:r>
              <a:rPr lang="ja-JP" altLang="en-US" sz="2400" b="1" dirty="0" smtClean="0"/>
              <a:t>月</a:t>
            </a:r>
            <a:r>
              <a:rPr lang="en-US" altLang="ja-JP" sz="2400" b="1" dirty="0" smtClean="0"/>
              <a:t>24</a:t>
            </a:r>
            <a:r>
              <a:rPr lang="ja-JP" altLang="en-US" sz="2400" b="1" dirty="0" smtClean="0"/>
              <a:t>日</a:t>
            </a:r>
            <a:r>
              <a:rPr lang="en-US" altLang="ja-JP" sz="2400" b="1" dirty="0" smtClean="0"/>
              <a:t> (</a:t>
            </a:r>
            <a:r>
              <a:rPr lang="ja-JP" altLang="en-US" sz="2400" b="1" dirty="0" smtClean="0"/>
              <a:t>金</a:t>
            </a:r>
            <a:r>
              <a:rPr lang="en-US" altLang="ja-JP" sz="2400" b="1" dirty="0" smtClean="0"/>
              <a:t>)</a:t>
            </a:r>
            <a:endParaRPr kumimoji="1" lang="ja-JP" altLang="en-US" sz="2400" b="1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3022" y="378553"/>
            <a:ext cx="6651955" cy="769441"/>
          </a:xfrm>
          <a:prstGeom prst="rect">
            <a:avLst/>
          </a:prstGeom>
          <a:noFill/>
          <a:effectLst>
            <a:glow rad="127000">
              <a:schemeClr val="accent4">
                <a:lumMod val="5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卒業プレゼンテーション</a:t>
            </a:r>
            <a:endParaRPr kumimoji="1" lang="ja-JP" altLang="en-US" sz="4400" b="1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8" b="26256"/>
          <a:stretch/>
        </p:blipFill>
        <p:spPr>
          <a:xfrm rot="229507">
            <a:off x="2423984" y="6750892"/>
            <a:ext cx="2685809" cy="1313253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6" b="20695"/>
          <a:stretch/>
        </p:blipFill>
        <p:spPr>
          <a:xfrm rot="21091512">
            <a:off x="376487" y="5588770"/>
            <a:ext cx="1267991" cy="7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7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3"/>
          <p:cNvSpPr txBox="1">
            <a:spLocks/>
          </p:cNvSpPr>
          <p:nvPr/>
        </p:nvSpPr>
        <p:spPr>
          <a:xfrm>
            <a:off x="-964580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Black Ops One" panose="02000000000000000000" pitchFamily="2" charset="0"/>
              </a:rPr>
              <a:t>1</a:t>
            </a:r>
            <a:r>
              <a:rPr lang="en-US" altLang="ja-JP" sz="2400" dirty="0">
                <a:latin typeface="Black Ops One" panose="02000000000000000000" pitchFamily="2" charset="0"/>
              </a:rPr>
              <a:t>1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2306" y="133305"/>
            <a:ext cx="6745694" cy="923330"/>
          </a:xfrm>
          <a:prstGeom prst="rect">
            <a:avLst/>
          </a:prstGeom>
          <a:noFill/>
          <a:ln w="38100" cmpd="dbl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/>
              <a:t>オンラインについて</a:t>
            </a:r>
            <a:endParaRPr kumimoji="1" lang="ja-JP" altLang="en-US" sz="5400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3272" y="5882619"/>
            <a:ext cx="2676138" cy="3530883"/>
            <a:chOff x="0" y="4277612"/>
            <a:chExt cx="2676138" cy="3530883"/>
          </a:xfrm>
        </p:grpSpPr>
        <p:sp>
          <p:nvSpPr>
            <p:cNvPr id="9" name="正方形/長方形 8"/>
            <p:cNvSpPr/>
            <p:nvPr/>
          </p:nvSpPr>
          <p:spPr>
            <a:xfrm>
              <a:off x="196454" y="4277612"/>
              <a:ext cx="2298700" cy="3530883"/>
            </a:xfrm>
            <a:prstGeom prst="rect">
              <a:avLst/>
            </a:prstGeom>
            <a:solidFill>
              <a:srgbClr val="FFFF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47353" y="5709083"/>
              <a:ext cx="2487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</a:t>
              </a:r>
              <a:r>
                <a:rPr kumimoji="1"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LAN</a:t>
              </a:r>
              <a:r>
                <a:rPr kumimoji="1"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ケーブル</a:t>
              </a:r>
              <a:r>
                <a:rPr kumimoji="1"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5</a:t>
              </a:r>
              <a:r>
                <a:rPr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m</a:t>
              </a:r>
              <a:r>
                <a:rPr kumimoji="1"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×5</a:t>
              </a:r>
              <a:endParaRPr kumimoji="1" lang="ja-JP" altLang="en-US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99" y="4435635"/>
              <a:ext cx="1879600" cy="792468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0" y="5247418"/>
              <a:ext cx="2676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chemeClr val="tx2">
                      <a:lumMod val="25000"/>
                    </a:schemeClr>
                  </a:solidFill>
                </a:rPr>
                <a:t>【</a:t>
              </a:r>
              <a:r>
                <a:rPr kumimoji="1" lang="ja-JP" altLang="en-US" sz="2400" b="1" dirty="0" smtClean="0">
                  <a:solidFill>
                    <a:schemeClr val="tx2">
                      <a:lumMod val="25000"/>
                    </a:schemeClr>
                  </a:solidFill>
                </a:rPr>
                <a:t>領収証</a:t>
              </a:r>
              <a:r>
                <a:rPr kumimoji="1" lang="en-US" altLang="ja-JP" sz="2400" b="1" dirty="0" smtClean="0">
                  <a:solidFill>
                    <a:schemeClr val="tx2">
                      <a:lumMod val="25000"/>
                    </a:schemeClr>
                  </a:solidFill>
                </a:rPr>
                <a:t>】</a:t>
              </a:r>
              <a:endParaRPr kumimoji="1" lang="ja-JP" altLang="en-US" sz="240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47354" y="6001471"/>
              <a:ext cx="21272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</a:t>
              </a:r>
              <a:r>
                <a:rPr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LAN</a:t>
              </a:r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ケーブル</a:t>
              </a:r>
              <a:r>
                <a:rPr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20</a:t>
              </a:r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ｍ</a:t>
              </a:r>
              <a:endParaRPr kumimoji="1" lang="ja-JP" altLang="en-US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47352" y="6264840"/>
              <a:ext cx="2286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・延長用コネクタ</a:t>
              </a:r>
              <a:endParaRPr lang="en-US" altLang="ja-JP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47351" y="6548147"/>
              <a:ext cx="2212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</a:t>
              </a:r>
              <a:r>
                <a:rPr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LAN</a:t>
              </a:r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ハブ</a:t>
              </a:r>
              <a:endParaRPr lang="en-US" altLang="ja-JP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cxnSp>
          <p:nvCxnSpPr>
            <p:cNvPr id="21" name="直線コネクタ 20"/>
            <p:cNvCxnSpPr/>
            <p:nvPr/>
          </p:nvCxnSpPr>
          <p:spPr>
            <a:xfrm>
              <a:off x="336356" y="6929017"/>
              <a:ext cx="2003425" cy="0"/>
            </a:xfrm>
            <a:prstGeom prst="line">
              <a:avLst/>
            </a:prstGeom>
            <a:ln w="28575">
              <a:solidFill>
                <a:schemeClr val="tx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/>
            <p:cNvSpPr txBox="1"/>
            <p:nvPr/>
          </p:nvSpPr>
          <p:spPr>
            <a:xfrm>
              <a:off x="309274" y="6965091"/>
              <a:ext cx="6652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tx2">
                      <a:lumMod val="25000"/>
                    </a:schemeClr>
                  </a:solidFill>
                </a:rPr>
                <a:t>合計</a:t>
              </a:r>
              <a:endParaRPr lang="en-US" altLang="ja-JP" sz="160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1511341" y="6965091"/>
              <a:ext cx="9838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dirty="0" smtClean="0">
                  <a:solidFill>
                    <a:schemeClr val="tx2">
                      <a:lumMod val="25000"/>
                    </a:schemeClr>
                  </a:solidFill>
                </a:rPr>
                <a:t>￥</a:t>
              </a:r>
              <a:r>
                <a:rPr lang="en-US" altLang="ja-JP" sz="1600" b="1" dirty="0" smtClean="0">
                  <a:solidFill>
                    <a:schemeClr val="tx2">
                      <a:lumMod val="25000"/>
                    </a:schemeClr>
                  </a:solidFill>
                </a:rPr>
                <a:t>7,889</a:t>
              </a:r>
              <a:endParaRPr lang="en-US" altLang="ja-JP" sz="160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309274" y="7349164"/>
              <a:ext cx="2051052" cy="400110"/>
            </a:xfrm>
            <a:prstGeom prst="rect">
              <a:avLst/>
            </a:prstGeom>
            <a:noFill/>
            <a:ln>
              <a:solidFill>
                <a:schemeClr val="tx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000" b="1" dirty="0" smtClean="0">
                  <a:solidFill>
                    <a:schemeClr val="tx2">
                      <a:lumMod val="25000"/>
                    </a:schemeClr>
                  </a:solidFill>
                </a:rPr>
                <a:t>ビックカメラと</a:t>
              </a:r>
              <a:endParaRPr lang="en-US" altLang="ja-JP" sz="1000" b="1" dirty="0" smtClean="0">
                <a:solidFill>
                  <a:schemeClr val="tx2">
                    <a:lumMod val="25000"/>
                  </a:schemeClr>
                </a:solidFill>
              </a:endParaRPr>
            </a:p>
            <a:p>
              <a:pPr algn="ctr"/>
              <a:r>
                <a:rPr lang="ja-JP" altLang="en-US" sz="1000" b="1" dirty="0" smtClean="0">
                  <a:solidFill>
                    <a:schemeClr val="tx2">
                      <a:lumMod val="25000"/>
                    </a:schemeClr>
                  </a:solidFill>
                </a:rPr>
                <a:t>ヨドバシカメラで購入</a:t>
              </a:r>
              <a:endParaRPr lang="en-US" altLang="ja-JP" sz="100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</p:grpSp>
      <p:sp>
        <p:nvSpPr>
          <p:cNvPr id="26" name="ホームベース 25"/>
          <p:cNvSpPr/>
          <p:nvPr/>
        </p:nvSpPr>
        <p:spPr>
          <a:xfrm rot="5400000">
            <a:off x="-1163091" y="2364536"/>
            <a:ext cx="4995775" cy="2298699"/>
          </a:xfrm>
          <a:prstGeom prst="homePlate">
            <a:avLst>
              <a:gd name="adj" fmla="val 13628"/>
            </a:avLst>
          </a:prstGeom>
          <a:noFill/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6" y="3467529"/>
            <a:ext cx="2097819" cy="1572655"/>
          </a:xfrm>
          <a:prstGeom prst="rect">
            <a:avLst/>
          </a:prstGeom>
          <a:effectLst>
            <a:glow rad="63500">
              <a:schemeClr val="tx2">
                <a:lumMod val="50000"/>
              </a:schemeClr>
            </a:glo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5017"/>
          <a:stretch/>
        </p:blipFill>
        <p:spPr>
          <a:xfrm>
            <a:off x="2684873" y="4193809"/>
            <a:ext cx="3013765" cy="1610198"/>
          </a:xfrm>
          <a:prstGeom prst="rect">
            <a:avLst/>
          </a:prstGeom>
          <a:effectLst>
            <a:glow rad="63500">
              <a:schemeClr val="tx2">
                <a:lumMod val="50000"/>
              </a:schemeClr>
            </a:glo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/>
          <a:srcRect b="4187"/>
          <a:stretch/>
        </p:blipFill>
        <p:spPr>
          <a:xfrm>
            <a:off x="3778363" y="5408063"/>
            <a:ext cx="2931761" cy="1580065"/>
          </a:xfrm>
          <a:prstGeom prst="rect">
            <a:avLst/>
          </a:prstGeom>
          <a:effectLst>
            <a:glow rad="63500">
              <a:schemeClr val="tx2">
                <a:lumMod val="50000"/>
              </a:schemeClr>
            </a:glow>
          </a:effectLst>
        </p:spPr>
      </p:pic>
      <p:grpSp>
        <p:nvGrpSpPr>
          <p:cNvPr id="47" name="グループ化 46"/>
          <p:cNvGrpSpPr/>
          <p:nvPr/>
        </p:nvGrpSpPr>
        <p:grpSpPr>
          <a:xfrm>
            <a:off x="2416409" y="1943188"/>
            <a:ext cx="4888697" cy="2178222"/>
            <a:chOff x="2436619" y="1939328"/>
            <a:chExt cx="4888697" cy="2178222"/>
          </a:xfrm>
        </p:grpSpPr>
        <p:sp>
          <p:nvSpPr>
            <p:cNvPr id="34" name="テキスト ボックス 33"/>
            <p:cNvSpPr txBox="1"/>
            <p:nvPr/>
          </p:nvSpPr>
          <p:spPr>
            <a:xfrm>
              <a:off x="2436619" y="1939328"/>
              <a:ext cx="4888697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b="1" dirty="0" smtClean="0">
                  <a:effectLst>
                    <a:glow rad="63500">
                      <a:schemeClr val="accent2">
                        <a:lumMod val="50000"/>
                      </a:schemeClr>
                    </a:glow>
                  </a:effectLst>
                </a:rPr>
                <a:t>・オンライン専門の人は</a:t>
              </a:r>
              <a:r>
                <a:rPr lang="en-US" altLang="ja-JP" sz="2000" b="1" dirty="0" smtClean="0">
                  <a:effectLst>
                    <a:glow rad="63500">
                      <a:schemeClr val="accent2">
                        <a:lumMod val="50000"/>
                      </a:schemeClr>
                    </a:glow>
                  </a:effectLst>
                </a:rPr>
                <a:t>1</a:t>
              </a:r>
              <a:r>
                <a:rPr lang="ja-JP" altLang="en-US" sz="2000" b="1" dirty="0" smtClean="0">
                  <a:effectLst>
                    <a:glow rad="63500">
                      <a:schemeClr val="accent2">
                        <a:lumMod val="50000"/>
                      </a:schemeClr>
                    </a:glow>
                  </a:effectLst>
                </a:rPr>
                <a:t>人の方が◎</a:t>
              </a:r>
              <a:endParaRPr lang="en-US" altLang="ja-JP" sz="2000" b="1" dirty="0" smtClean="0">
                <a:effectLst>
                  <a:glow rad="63500">
                    <a:schemeClr val="accent2">
                      <a:lumMod val="50000"/>
                    </a:schemeClr>
                  </a:glow>
                </a:effectLst>
              </a:endParaRPr>
            </a:p>
            <a:p>
              <a:r>
                <a:rPr lang="ja-JP" altLang="en-US" sz="2000" dirty="0">
                  <a:effectLst/>
                </a:rPr>
                <a:t>　</a:t>
              </a:r>
              <a:r>
                <a:rPr lang="ja-JP" altLang="en-US" dirty="0" smtClean="0">
                  <a:effectLst/>
                </a:rPr>
                <a:t>→オンラインに特化して取り組める</a:t>
              </a:r>
              <a:endParaRPr lang="en-US" altLang="ja-JP" dirty="0" smtClean="0">
                <a:effectLst/>
              </a:endParaRPr>
            </a:p>
            <a:p>
              <a:r>
                <a:rPr lang="ja-JP" altLang="en-US" dirty="0">
                  <a:effectLst/>
                </a:rPr>
                <a:t>　</a:t>
              </a:r>
              <a:r>
                <a:rPr lang="ja-JP" altLang="en-US" dirty="0"/>
                <a:t> →</a:t>
              </a:r>
              <a:r>
                <a:rPr lang="ja-JP" altLang="en-US" dirty="0" smtClean="0">
                  <a:effectLst/>
                </a:rPr>
                <a:t>効率良く作業に取り組める</a:t>
              </a:r>
              <a:endParaRPr lang="en-US" altLang="ja-JP" dirty="0" smtClean="0">
                <a:effectLst/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2436619" y="3101887"/>
              <a:ext cx="42937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b="1" dirty="0" smtClean="0">
                  <a:effectLst>
                    <a:glow rad="63500">
                      <a:schemeClr val="accent2">
                        <a:lumMod val="50000"/>
                      </a:schemeClr>
                    </a:glow>
                  </a:effectLst>
                </a:rPr>
                <a:t>・オンラインに終わりはない</a:t>
              </a:r>
              <a:endParaRPr lang="en-US" altLang="ja-JP" sz="2000" b="1" dirty="0" smtClean="0">
                <a:effectLst>
                  <a:glow rad="63500">
                    <a:schemeClr val="accent2">
                      <a:lumMod val="50000"/>
                    </a:schemeClr>
                  </a:glow>
                </a:effectLst>
              </a:endParaRPr>
            </a:p>
            <a:p>
              <a:r>
                <a:rPr lang="ja-JP" altLang="en-US" sz="2000" b="1" dirty="0">
                  <a:effectLst/>
                </a:rPr>
                <a:t>　</a:t>
              </a:r>
              <a:r>
                <a:rPr lang="ja-JP" altLang="en-US" dirty="0" smtClean="0">
                  <a:effectLst/>
                </a:rPr>
                <a:t>→バグ修正、どこまで軽くできるか</a:t>
              </a:r>
              <a:r>
                <a:rPr lang="en-US" altLang="ja-JP" dirty="0" smtClean="0">
                  <a:effectLst/>
                </a:rPr>
                <a:t>…</a:t>
              </a:r>
            </a:p>
            <a:p>
              <a:r>
                <a:rPr lang="ja-JP" altLang="en-US" sz="2000" b="1" dirty="0">
                  <a:effectLst/>
                </a:rPr>
                <a:t>　</a:t>
              </a:r>
              <a:r>
                <a:rPr lang="ja-JP" altLang="en-US" sz="2000" b="1" dirty="0" smtClean="0">
                  <a:effectLst/>
                </a:rPr>
                <a:t>　</a:t>
              </a:r>
              <a:r>
                <a:rPr lang="ja-JP" altLang="en-US" dirty="0" smtClean="0">
                  <a:effectLst/>
                </a:rPr>
                <a:t>ひたすら研究あるのみ。</a:t>
              </a:r>
              <a:endParaRPr lang="en-US" altLang="ja-JP" sz="2000" b="1" dirty="0">
                <a:effectLst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2672866" y="7420100"/>
            <a:ext cx="4037258" cy="229904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/>
        </p:nvGrpSpPr>
        <p:grpSpPr>
          <a:xfrm>
            <a:off x="5047607" y="7558150"/>
            <a:ext cx="1625885" cy="2220678"/>
            <a:chOff x="5293579" y="1540692"/>
            <a:chExt cx="1625885" cy="2220678"/>
          </a:xfrm>
        </p:grpSpPr>
        <p:sp>
          <p:nvSpPr>
            <p:cNvPr id="32" name="テキスト ボックス 31"/>
            <p:cNvSpPr txBox="1"/>
            <p:nvPr/>
          </p:nvSpPr>
          <p:spPr>
            <a:xfrm>
              <a:off x="5293579" y="3238150"/>
              <a:ext cx="1625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 b="1" dirty="0" smtClean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オンライン担当</a:t>
              </a:r>
              <a:endParaRPr kumimoji="1" lang="en-US" altLang="ja-JP" sz="1400" b="1" dirty="0" smtClean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kumimoji="1" lang="ja-JP" altLang="en-US" sz="1400" b="1" dirty="0" smtClean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早川氏</a:t>
              </a:r>
              <a:endParaRPr kumimoji="1" lang="en-US" altLang="ja-JP" sz="14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</p:txBody>
        </p:sp>
        <p:pic>
          <p:nvPicPr>
            <p:cNvPr id="18" name="図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8" t="16747" r="21245" b="29233"/>
            <a:stretch/>
          </p:blipFill>
          <p:spPr>
            <a:xfrm>
              <a:off x="5530377" y="1540692"/>
              <a:ext cx="1143146" cy="1625059"/>
            </a:xfrm>
            <a:prstGeom prst="rect">
              <a:avLst/>
            </a:prstGeom>
            <a:effectLst>
              <a:glow rad="63500">
                <a:schemeClr val="tx2">
                  <a:lumMod val="50000"/>
                </a:schemeClr>
              </a:glow>
            </a:effectLst>
          </p:spPr>
        </p:pic>
      </p:grpSp>
      <p:sp>
        <p:nvSpPr>
          <p:cNvPr id="39" name="テキスト ボックス 38"/>
          <p:cNvSpPr txBox="1"/>
          <p:nvPr/>
        </p:nvSpPr>
        <p:spPr>
          <a:xfrm>
            <a:off x="7907501" y="6958434"/>
            <a:ext cx="3496705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effectLst>
                  <a:glow rad="127000">
                    <a:schemeClr val="bg1"/>
                  </a:glow>
                </a:effectLst>
              </a:rPr>
              <a:t>制作者からアドバイス</a:t>
            </a:r>
            <a:endParaRPr kumimoji="1" lang="ja-JP" altLang="en-US" sz="2400" b="1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672866" y="7634538"/>
            <a:ext cx="2624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制作期間の</a:t>
            </a:r>
            <a:endParaRPr kumimoji="1" lang="en-US" altLang="ja-JP" sz="26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ja-JP" altLang="en-US" sz="2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全てを</a:t>
            </a:r>
            <a:endParaRPr kumimoji="1" lang="en-US" altLang="ja-JP" sz="26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ja-JP" altLang="en-US" sz="2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オンラインに</a:t>
            </a:r>
            <a:endParaRPr kumimoji="1" lang="en-US" altLang="ja-JP" sz="26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ja-JP" altLang="en-US" sz="2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かける覚悟で。</a:t>
            </a:r>
            <a:endParaRPr kumimoji="1" lang="en-US" altLang="ja-JP" sz="2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860757" y="7043086"/>
            <a:ext cx="226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>
                <a:effectLst>
                  <a:glow rad="127000">
                    <a:schemeClr val="tx2">
                      <a:lumMod val="10000"/>
                    </a:schemeClr>
                  </a:glow>
                </a:effectLst>
              </a:rPr>
              <a:t>※</a:t>
            </a:r>
            <a:r>
              <a:rPr lang="ja-JP" altLang="en-US" sz="1400" dirty="0" smtClean="0">
                <a:effectLst>
                  <a:glow rad="127000">
                    <a:schemeClr val="tx2">
                      <a:lumMod val="10000"/>
                    </a:schemeClr>
                  </a:glow>
                </a:effectLst>
              </a:rPr>
              <a:t>実際のデバック画面</a:t>
            </a:r>
            <a:endParaRPr lang="en-US" altLang="ja-JP" sz="1400" dirty="0" smtClean="0">
              <a:effectLst>
                <a:glow rad="127000">
                  <a:schemeClr val="tx2">
                    <a:lumMod val="10000"/>
                  </a:schemeClr>
                </a:glow>
              </a:effectLst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3183" y="1080815"/>
            <a:ext cx="2290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ケーブル等は</a:t>
            </a:r>
            <a:r>
              <a:rPr lang="ja-JP" altLang="en-US" sz="16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全て</a:t>
            </a:r>
            <a:endParaRPr lang="en-US" altLang="ja-JP" sz="1600" b="1" dirty="0" smtClean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1600" b="1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チーム負担</a:t>
            </a:r>
            <a:r>
              <a:rPr lang="ja-JP" altLang="en-US" sz="1600" dirty="0" smtClean="0"/>
              <a:t>。</a:t>
            </a:r>
            <a:endParaRPr lang="en-US" altLang="ja-JP" sz="1600" dirty="0" smtClean="0"/>
          </a:p>
          <a:p>
            <a:r>
              <a:rPr lang="ja-JP" altLang="en-US" sz="1600" dirty="0" smtClean="0"/>
              <a:t>かなり値段は張った</a:t>
            </a:r>
            <a:endParaRPr lang="en-US" altLang="ja-JP" sz="1600" dirty="0" smtClean="0"/>
          </a:p>
          <a:p>
            <a:r>
              <a:rPr lang="ja-JP" altLang="en-US" sz="1600" dirty="0" smtClean="0"/>
              <a:t>ものの、</a:t>
            </a:r>
            <a:r>
              <a:rPr lang="ja-JP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快適な環境で</a:t>
            </a:r>
            <a:endParaRPr lang="en-US" altLang="ja-JP" sz="16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オンラインの確認を</a:t>
            </a:r>
            <a:endParaRPr lang="en-US" altLang="ja-JP" sz="1600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1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することが可能</a:t>
            </a:r>
            <a:r>
              <a:rPr lang="ja-JP" altLang="en-US" sz="1600" dirty="0" smtClean="0"/>
              <a:t>に！</a:t>
            </a:r>
            <a:endParaRPr lang="en-US" altLang="ja-JP" sz="1600" dirty="0" smtClean="0"/>
          </a:p>
          <a:p>
            <a:r>
              <a:rPr lang="en-US" altLang="ja-JP" sz="1600" b="1" dirty="0" smtClean="0"/>
              <a:t>( LAN</a:t>
            </a:r>
            <a:r>
              <a:rPr lang="ja-JP" altLang="en-US" sz="1600" b="1" dirty="0" smtClean="0"/>
              <a:t>ハブ、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  </a:t>
            </a:r>
            <a:r>
              <a:rPr lang="en-US" altLang="ja-JP" sz="1600" b="1" dirty="0" smtClean="0"/>
              <a:t>LAN</a:t>
            </a:r>
            <a:r>
              <a:rPr lang="ja-JP" altLang="en-US" sz="1600" b="1" dirty="0" smtClean="0"/>
              <a:t>ケーブル</a:t>
            </a:r>
            <a:r>
              <a:rPr lang="en-US" altLang="ja-JP" sz="1600" b="1" dirty="0" smtClean="0"/>
              <a:t>20</a:t>
            </a:r>
            <a:r>
              <a:rPr lang="ja-JP" altLang="en-US" sz="1600" b="1" dirty="0" smtClean="0"/>
              <a:t>ｍは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学校へ寄付済み </a:t>
            </a:r>
            <a:r>
              <a:rPr lang="en-US" altLang="ja-JP" sz="1600" b="1" dirty="0" smtClean="0"/>
              <a:t>)</a:t>
            </a:r>
            <a:endParaRPr kumimoji="1" lang="en-US" altLang="ja-JP" sz="1600" b="1" dirty="0" smtClean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93183" y="5115676"/>
            <a:ext cx="2290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配線をつなぐ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オンライン担当 早川氏</a:t>
            </a:r>
            <a:endParaRPr kumimoji="1" lang="en-US" altLang="ja-JP" sz="1600" dirty="0" smtClean="0"/>
          </a:p>
        </p:txBody>
      </p:sp>
      <p:grpSp>
        <p:nvGrpSpPr>
          <p:cNvPr id="3" name="グループ化 2"/>
          <p:cNvGrpSpPr/>
          <p:nvPr/>
        </p:nvGrpSpPr>
        <p:grpSpPr>
          <a:xfrm>
            <a:off x="2766022" y="1023614"/>
            <a:ext cx="3585093" cy="863428"/>
            <a:chOff x="2774360" y="1024572"/>
            <a:chExt cx="3585093" cy="863428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3074831" y="1057003"/>
              <a:ext cx="29674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b="1" dirty="0" smtClean="0">
                  <a:effectLst>
                    <a:glow rad="127000">
                      <a:schemeClr val="bg1"/>
                    </a:glow>
                  </a:effectLst>
                </a:rPr>
                <a:t>オンライン</a:t>
              </a:r>
              <a:r>
                <a:rPr lang="ja-JP" altLang="en-US" sz="2400" b="1" dirty="0" smtClean="0">
                  <a:effectLst>
                    <a:glow rad="127000">
                      <a:schemeClr val="bg1"/>
                    </a:glow>
                  </a:effectLst>
                </a:rPr>
                <a:t>制作</a:t>
              </a:r>
              <a:endParaRPr lang="en-US" altLang="ja-JP" sz="2400" b="1" dirty="0" smtClean="0">
                <a:effectLst>
                  <a:glow rad="127000">
                    <a:schemeClr val="bg1"/>
                  </a:glow>
                </a:effectLst>
              </a:endParaRPr>
            </a:p>
            <a:p>
              <a:pPr algn="ctr"/>
              <a:r>
                <a:rPr kumimoji="1" lang="ja-JP" altLang="en-US" sz="2400" b="1" dirty="0" smtClean="0">
                  <a:effectLst>
                    <a:glow rad="127000">
                      <a:schemeClr val="bg1"/>
                    </a:glow>
                  </a:effectLst>
                </a:rPr>
                <a:t>注意点</a:t>
              </a:r>
              <a:endParaRPr kumimoji="1" lang="ja-JP" altLang="en-US" sz="2400" b="1" dirty="0">
                <a:effectLst>
                  <a:glow rad="127000">
                    <a:schemeClr val="bg1"/>
                  </a:glow>
                </a:effectLst>
              </a:endParaRPr>
            </a:p>
          </p:txBody>
        </p:sp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628" y="1030400"/>
              <a:ext cx="892825" cy="814704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4360" y="1024572"/>
              <a:ext cx="892825" cy="814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248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380288" y="351014"/>
            <a:ext cx="5915025" cy="6285266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2">
                    <a:lumMod val="10000"/>
                  </a:schemeClr>
                </a:solidFill>
              </a:rPr>
              <a:t>あらかじめ模型を制作</a:t>
            </a:r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してから、本番</a:t>
            </a:r>
            <a:endParaRPr lang="en-US" altLang="ja-JP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前日にいろいろアイデアを振り絞り、なんとか制作</a:t>
            </a:r>
            <a:endParaRPr lang="en-US" altLang="ja-JP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ネットワーク機器</a:t>
            </a:r>
            <a:endParaRPr lang="en-US" altLang="ja-JP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en-US" altLang="ja-JP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カラーボード</a:t>
            </a:r>
            <a:endParaRPr lang="en-US" altLang="ja-JP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発</a:t>
            </a:r>
            <a:r>
              <a:rPr lang="ja-JP" altLang="en-US" dirty="0">
                <a:solidFill>
                  <a:schemeClr val="tx2">
                    <a:lumMod val="10000"/>
                  </a:schemeClr>
                </a:solidFill>
              </a:rPr>
              <a:t>泡</a:t>
            </a:r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スチロール</a:t>
            </a:r>
            <a:endParaRPr lang="en-US" altLang="ja-JP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アクリル絵の具</a:t>
            </a:r>
            <a:r>
              <a:rPr lang="en-US" altLang="ja-JP" dirty="0" smtClean="0">
                <a:solidFill>
                  <a:schemeClr val="tx2">
                    <a:lumMod val="10000"/>
                  </a:schemeClr>
                </a:solidFill>
              </a:rPr>
              <a:t>10</a:t>
            </a:r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本？</a:t>
            </a:r>
            <a:endParaRPr lang="en-US" altLang="ja-JP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ペンキ</a:t>
            </a:r>
            <a:endParaRPr lang="en-US" altLang="ja-JP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光沢</a:t>
            </a:r>
            <a:r>
              <a:rPr lang="en-US" altLang="ja-JP" dirty="0" smtClean="0">
                <a:solidFill>
                  <a:schemeClr val="tx2">
                    <a:lumMod val="10000"/>
                  </a:schemeClr>
                </a:solidFill>
              </a:rPr>
              <a:t>PP</a:t>
            </a:r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シート</a:t>
            </a:r>
            <a:endParaRPr lang="en-US" altLang="ja-JP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ざらざら</a:t>
            </a:r>
            <a:r>
              <a:rPr lang="en-US" altLang="ja-JP" dirty="0" smtClean="0">
                <a:solidFill>
                  <a:schemeClr val="tx2">
                    <a:lumMod val="10000"/>
                  </a:schemeClr>
                </a:solidFill>
              </a:rPr>
              <a:t>PP</a:t>
            </a:r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シート</a:t>
            </a:r>
            <a:endParaRPr lang="en-US" altLang="ja-JP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方眼紙</a:t>
            </a:r>
            <a:endParaRPr lang="en-US" altLang="ja-JP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2">
                    <a:lumMod val="10000"/>
                  </a:schemeClr>
                </a:solidFill>
              </a:rPr>
              <a:t>タコ糸</a:t>
            </a:r>
            <a:endParaRPr lang="en-US" altLang="ja-JP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ja-JP" altLang="en-US" dirty="0">
                <a:solidFill>
                  <a:schemeClr val="tx2">
                    <a:lumMod val="10000"/>
                  </a:schemeClr>
                </a:solidFill>
              </a:rPr>
              <a:t>ボンド</a:t>
            </a:r>
            <a:endParaRPr lang="en-US" altLang="ja-JP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スライド番号プレースホルダー 3"/>
          <p:cNvSpPr txBox="1">
            <a:spLocks/>
          </p:cNvSpPr>
          <p:nvPr/>
        </p:nvSpPr>
        <p:spPr>
          <a:xfrm>
            <a:off x="5314949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Black Ops One" panose="02000000000000000000" pitchFamily="2" charset="0"/>
              </a:rPr>
              <a:t>1</a:t>
            </a:r>
            <a:r>
              <a:rPr lang="en-US" altLang="ja-JP" sz="2400" dirty="0">
                <a:latin typeface="Black Ops One" panose="02000000000000000000" pitchFamily="2" charset="0"/>
              </a:rPr>
              <a:t>2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87" y="1631899"/>
            <a:ext cx="1036997" cy="90996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0" y="92670"/>
            <a:ext cx="6745694" cy="923330"/>
          </a:xfrm>
          <a:prstGeom prst="rect">
            <a:avLst/>
          </a:prstGeom>
          <a:noFill/>
          <a:ln w="38100" cmpd="dbl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 smtClean="0"/>
              <a:t>ブース設営制作秘話</a:t>
            </a:r>
            <a:endParaRPr kumimoji="1" lang="ja-JP" altLang="en-US" sz="5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6" r="15370" b="19616"/>
          <a:stretch/>
        </p:blipFill>
        <p:spPr>
          <a:xfrm>
            <a:off x="2813481" y="1886082"/>
            <a:ext cx="3860460" cy="2078060"/>
          </a:xfrm>
          <a:prstGeom prst="rect">
            <a:avLst/>
          </a:prstGeom>
          <a:effectLst>
            <a:glow rad="63500">
              <a:schemeClr val="tx1">
                <a:alpha val="60000"/>
              </a:schemeClr>
            </a:glow>
          </a:effectLst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3128"/>
          <a:stretch/>
        </p:blipFill>
        <p:spPr>
          <a:xfrm>
            <a:off x="2816040" y="6892115"/>
            <a:ext cx="3857901" cy="2511503"/>
          </a:xfrm>
          <a:prstGeom prst="rect">
            <a:avLst/>
          </a:prstGeom>
          <a:effectLst>
            <a:glow rad="63500">
              <a:schemeClr val="tx2">
                <a:lumMod val="50000"/>
              </a:schemeClr>
            </a:glow>
          </a:effectLst>
        </p:spPr>
      </p:pic>
      <p:grpSp>
        <p:nvGrpSpPr>
          <p:cNvPr id="32" name="グループ化 31"/>
          <p:cNvGrpSpPr/>
          <p:nvPr/>
        </p:nvGrpSpPr>
        <p:grpSpPr>
          <a:xfrm>
            <a:off x="0" y="4183506"/>
            <a:ext cx="3046128" cy="5220112"/>
            <a:chOff x="65281" y="1024278"/>
            <a:chExt cx="3046128" cy="5220112"/>
          </a:xfrm>
        </p:grpSpPr>
        <p:sp>
          <p:nvSpPr>
            <p:cNvPr id="4" name="正方形/長方形 3"/>
            <p:cNvSpPr/>
            <p:nvPr/>
          </p:nvSpPr>
          <p:spPr>
            <a:xfrm>
              <a:off x="261735" y="1024278"/>
              <a:ext cx="2298700" cy="5220112"/>
            </a:xfrm>
            <a:prstGeom prst="rect">
              <a:avLst/>
            </a:prstGeom>
            <a:solidFill>
              <a:srgbClr val="FFFF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212634" y="2455749"/>
              <a:ext cx="2487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・発泡スチロール </a:t>
              </a:r>
              <a:r>
                <a:rPr kumimoji="1"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×13</a:t>
              </a:r>
              <a:endParaRPr kumimoji="1" lang="ja-JP" altLang="en-US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80" y="1182301"/>
              <a:ext cx="1879600" cy="792468"/>
            </a:xfrm>
            <a:prstGeom prst="rect">
              <a:avLst/>
            </a:prstGeom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65281" y="1994084"/>
              <a:ext cx="2676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 smtClean="0">
                  <a:solidFill>
                    <a:schemeClr val="tx2">
                      <a:lumMod val="25000"/>
                    </a:schemeClr>
                  </a:solidFill>
                </a:rPr>
                <a:t>【</a:t>
              </a:r>
              <a:r>
                <a:rPr kumimoji="1" lang="ja-JP" altLang="en-US" sz="2400" b="1" dirty="0" smtClean="0">
                  <a:solidFill>
                    <a:schemeClr val="tx2">
                      <a:lumMod val="25000"/>
                    </a:schemeClr>
                  </a:solidFill>
                </a:rPr>
                <a:t>領収証</a:t>
              </a:r>
              <a:r>
                <a:rPr kumimoji="1" lang="en-US" altLang="ja-JP" sz="2400" b="1" dirty="0" smtClean="0">
                  <a:solidFill>
                    <a:schemeClr val="tx2">
                      <a:lumMod val="25000"/>
                    </a:schemeClr>
                  </a:solidFill>
                </a:rPr>
                <a:t>】</a:t>
              </a:r>
              <a:endParaRPr kumimoji="1" lang="ja-JP" altLang="en-US" sz="240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12634" y="2748137"/>
              <a:ext cx="28987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・アクリル</a:t>
              </a:r>
              <a:r>
                <a:rPr lang="ja-JP" altLang="en-US" sz="1600" dirty="0">
                  <a:solidFill>
                    <a:schemeClr val="tx2">
                      <a:lumMod val="25000"/>
                    </a:schemeClr>
                  </a:solidFill>
                </a:rPr>
                <a:t>絵の具</a:t>
              </a:r>
              <a:r>
                <a:rPr kumimoji="1"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 </a:t>
              </a:r>
              <a:r>
                <a:rPr kumimoji="1"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×13</a:t>
              </a:r>
              <a:endParaRPr kumimoji="1" lang="ja-JP" altLang="en-US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16549" y="3890427"/>
              <a:ext cx="2483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・水性バリューコート</a:t>
              </a:r>
              <a:endParaRPr kumimoji="1" lang="ja-JP" altLang="en-US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12631" y="4173734"/>
              <a:ext cx="2071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・ペーパーカップ</a:t>
              </a:r>
              <a:endParaRPr kumimoji="1" lang="ja-JP" altLang="en-US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12633" y="3011506"/>
              <a:ext cx="2286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・工作用ボンド </a:t>
              </a:r>
              <a:r>
                <a:rPr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×3</a:t>
              </a:r>
              <a:endParaRPr lang="en-US" altLang="ja-JP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212632" y="3294813"/>
              <a:ext cx="2212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・光沢</a:t>
              </a:r>
              <a:r>
                <a:rPr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PP</a:t>
              </a:r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シート </a:t>
              </a:r>
              <a:r>
                <a:rPr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×8</a:t>
              </a:r>
              <a:endParaRPr lang="en-US" altLang="ja-JP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212631" y="3607120"/>
              <a:ext cx="2528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・ツヤ消し</a:t>
              </a:r>
              <a:r>
                <a:rPr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PP</a:t>
              </a:r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シート </a:t>
              </a:r>
              <a:r>
                <a:rPr lang="en-US" altLang="ja-JP" sz="1600" dirty="0" smtClean="0">
                  <a:solidFill>
                    <a:schemeClr val="tx2">
                      <a:lumMod val="25000"/>
                    </a:schemeClr>
                  </a:solidFill>
                </a:rPr>
                <a:t>×4</a:t>
              </a:r>
              <a:endParaRPr lang="en-US" altLang="ja-JP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12631" y="4444774"/>
              <a:ext cx="1700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・タコ糸</a:t>
              </a:r>
              <a:endParaRPr lang="en-US" altLang="ja-JP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212631" y="4740348"/>
              <a:ext cx="1385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tx2">
                      <a:lumMod val="25000"/>
                    </a:schemeClr>
                  </a:solidFill>
                </a:rPr>
                <a:t>・方眼紙</a:t>
              </a:r>
              <a:endParaRPr lang="en-US" altLang="ja-JP" sz="16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cxnSp>
          <p:nvCxnSpPr>
            <p:cNvPr id="10" name="直線コネクタ 9"/>
            <p:cNvCxnSpPr/>
            <p:nvPr/>
          </p:nvCxnSpPr>
          <p:spPr>
            <a:xfrm>
              <a:off x="401637" y="5130963"/>
              <a:ext cx="2003425" cy="0"/>
            </a:xfrm>
            <a:prstGeom prst="line">
              <a:avLst/>
            </a:prstGeom>
            <a:ln w="28575">
              <a:solidFill>
                <a:schemeClr val="tx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/>
            <p:cNvSpPr txBox="1"/>
            <p:nvPr/>
          </p:nvSpPr>
          <p:spPr>
            <a:xfrm>
              <a:off x="374555" y="5167037"/>
              <a:ext cx="6652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tx2">
                      <a:lumMod val="25000"/>
                    </a:schemeClr>
                  </a:solidFill>
                </a:rPr>
                <a:t>合計</a:t>
              </a:r>
              <a:endParaRPr lang="en-US" altLang="ja-JP" sz="160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576622" y="5167037"/>
              <a:ext cx="9838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dirty="0" smtClean="0">
                  <a:solidFill>
                    <a:schemeClr val="tx2">
                      <a:lumMod val="25000"/>
                    </a:schemeClr>
                  </a:solidFill>
                </a:rPr>
                <a:t>￥</a:t>
              </a:r>
              <a:r>
                <a:rPr lang="en-US" altLang="ja-JP" sz="1600" b="1" dirty="0" smtClean="0">
                  <a:solidFill>
                    <a:schemeClr val="tx2">
                      <a:lumMod val="25000"/>
                    </a:schemeClr>
                  </a:solidFill>
                </a:rPr>
                <a:t>5,530</a:t>
              </a:r>
              <a:endParaRPr lang="en-US" altLang="ja-JP" sz="160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374555" y="5551110"/>
              <a:ext cx="2051052" cy="553998"/>
            </a:xfrm>
            <a:prstGeom prst="rect">
              <a:avLst/>
            </a:prstGeom>
            <a:noFill/>
            <a:ln>
              <a:solidFill>
                <a:schemeClr val="tx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b="1" dirty="0" smtClean="0">
                  <a:solidFill>
                    <a:schemeClr val="tx2">
                      <a:lumMod val="25000"/>
                    </a:schemeClr>
                  </a:solidFill>
                </a:rPr>
                <a:t>※</a:t>
              </a:r>
              <a:r>
                <a:rPr lang="ja-JP" altLang="en-US" sz="1000" b="1" dirty="0" smtClean="0">
                  <a:solidFill>
                    <a:schemeClr val="tx2">
                      <a:lumMod val="25000"/>
                    </a:schemeClr>
                  </a:solidFill>
                </a:rPr>
                <a:t>水性バリューコートは</a:t>
              </a:r>
              <a:endParaRPr lang="en-US" altLang="ja-JP" sz="1000" b="1" dirty="0" smtClean="0">
                <a:solidFill>
                  <a:schemeClr val="tx2">
                    <a:lumMod val="25000"/>
                  </a:schemeClr>
                </a:solidFill>
              </a:endParaRPr>
            </a:p>
            <a:p>
              <a:pPr algn="ctr"/>
              <a:r>
                <a:rPr lang="ja-JP" altLang="en-US" sz="1000" b="1" dirty="0" smtClean="0">
                  <a:solidFill>
                    <a:schemeClr val="tx2">
                      <a:lumMod val="25000"/>
                    </a:schemeClr>
                  </a:solidFill>
                </a:rPr>
                <a:t>ホーマックで購入</a:t>
              </a:r>
              <a:endParaRPr lang="en-US" altLang="ja-JP" sz="1000" b="1" dirty="0">
                <a:solidFill>
                  <a:schemeClr val="tx2">
                    <a:lumMod val="25000"/>
                  </a:schemeClr>
                </a:solidFill>
              </a:endParaRPr>
            </a:p>
            <a:p>
              <a:pPr algn="ctr"/>
              <a:r>
                <a:rPr lang="ja-JP" altLang="en-US" sz="1000" b="1" dirty="0" smtClean="0">
                  <a:solidFill>
                    <a:schemeClr val="tx2">
                      <a:lumMod val="25000"/>
                    </a:schemeClr>
                  </a:solidFill>
                </a:rPr>
                <a:t>それ以外は</a:t>
              </a:r>
              <a:r>
                <a:rPr lang="en-US" altLang="ja-JP" sz="1000" b="1" dirty="0" smtClean="0">
                  <a:solidFill>
                    <a:schemeClr val="tx2">
                      <a:lumMod val="25000"/>
                    </a:schemeClr>
                  </a:solidFill>
                </a:rPr>
                <a:t>100</a:t>
              </a:r>
              <a:r>
                <a:rPr lang="ja-JP" altLang="en-US" sz="1000" b="1" dirty="0" smtClean="0">
                  <a:solidFill>
                    <a:schemeClr val="tx2">
                      <a:lumMod val="25000"/>
                    </a:schemeClr>
                  </a:solidFill>
                </a:rPr>
                <a:t>均で購入</a:t>
              </a:r>
              <a:endParaRPr lang="en-US" altLang="ja-JP" sz="1000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374555" y="3855615"/>
              <a:ext cx="2545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700" b="1" dirty="0">
                  <a:solidFill>
                    <a:schemeClr val="tx2">
                      <a:lumMod val="25000"/>
                    </a:schemeClr>
                  </a:solidFill>
                </a:rPr>
                <a:t>※</a:t>
              </a:r>
            </a:p>
          </p:txBody>
        </p:sp>
      </p:grpSp>
      <p:sp>
        <p:nvSpPr>
          <p:cNvPr id="41" name="テキスト ボックス 40"/>
          <p:cNvSpPr txBox="1"/>
          <p:nvPr/>
        </p:nvSpPr>
        <p:spPr>
          <a:xfrm>
            <a:off x="2587056" y="1119200"/>
            <a:ext cx="434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あらかじめブースの模型を作成</a:t>
            </a:r>
            <a:endParaRPr kumimoji="1" lang="en-US" altLang="ja-JP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ja-JP" altLang="en-US" dirty="0" smtClean="0">
                <a:effectLst>
                  <a:glow rad="127000">
                    <a:schemeClr val="bg1"/>
                  </a:glow>
                </a:effectLst>
              </a:rPr>
              <a:t>イメージができてとてもわかりやすい！</a:t>
            </a:r>
            <a:endParaRPr kumimoji="1" lang="ja-JP" altLang="en-US" dirty="0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185447" y="1015999"/>
            <a:ext cx="2298700" cy="3325532"/>
            <a:chOff x="269668" y="989556"/>
            <a:chExt cx="2298700" cy="3325532"/>
          </a:xfrm>
        </p:grpSpPr>
        <p:sp>
          <p:nvSpPr>
            <p:cNvPr id="40" name="ホームベース 39"/>
            <p:cNvSpPr/>
            <p:nvPr/>
          </p:nvSpPr>
          <p:spPr>
            <a:xfrm rot="5400000">
              <a:off x="-243748" y="1502972"/>
              <a:ext cx="3325532" cy="2298699"/>
            </a:xfrm>
            <a:prstGeom prst="homePlate">
              <a:avLst>
                <a:gd name="adj" fmla="val 13628"/>
              </a:avLst>
            </a:prstGeom>
            <a:noFill/>
            <a:ln w="38100">
              <a:solidFill>
                <a:srgbClr val="00C2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295261" y="1042303"/>
              <a:ext cx="22731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effectLst>
                    <a:glow rad="127000">
                      <a:schemeClr val="bg1"/>
                    </a:glow>
                  </a:effectLst>
                </a:rPr>
                <a:t>思ったよりも材料が</a:t>
              </a:r>
              <a:endParaRPr kumimoji="1" lang="en-US" altLang="ja-JP" sz="1600" dirty="0" smtClean="0">
                <a:effectLst>
                  <a:glow rad="127000">
                    <a:schemeClr val="bg1"/>
                  </a:glow>
                </a:effectLst>
              </a:endParaRPr>
            </a:p>
            <a:p>
              <a:r>
                <a:rPr kumimoji="1" lang="ja-JP" altLang="en-US" sz="1600" dirty="0" smtClean="0">
                  <a:effectLst>
                    <a:glow rad="127000">
                      <a:schemeClr val="bg1"/>
                    </a:glow>
                  </a:effectLst>
                </a:rPr>
                <a:t>足りない</a:t>
              </a:r>
              <a:r>
                <a:rPr lang="ja-JP" altLang="en-US" sz="1600" dirty="0" smtClean="0">
                  <a:effectLst>
                    <a:glow rad="127000">
                      <a:schemeClr val="bg1"/>
                    </a:glow>
                  </a:effectLst>
                </a:rPr>
                <a:t>場面があり、</a:t>
              </a:r>
              <a:endParaRPr lang="en-US" altLang="ja-JP" sz="1600" dirty="0" smtClean="0">
                <a:effectLst>
                  <a:glow rad="127000">
                    <a:schemeClr val="bg1"/>
                  </a:glow>
                </a:effectLst>
              </a:endParaRPr>
            </a:p>
            <a:p>
              <a:r>
                <a:rPr kumimoji="1" lang="ja-JP" altLang="en-US" sz="1600" dirty="0" smtClean="0">
                  <a:effectLst/>
                </a:rPr>
                <a:t>追加購入が多く、</a:t>
              </a:r>
              <a:endParaRPr kumimoji="1" lang="en-US" altLang="ja-JP" sz="1600" dirty="0" smtClean="0">
                <a:effectLst/>
              </a:endParaRPr>
            </a:p>
            <a:p>
              <a:r>
                <a:rPr lang="ja-JP" altLang="en-US" sz="1600" dirty="0" smtClean="0">
                  <a:effectLst/>
                </a:rPr>
                <a:t>値段が膨張</a:t>
              </a:r>
              <a:r>
                <a:rPr lang="en-US" altLang="ja-JP" sz="1600" dirty="0" smtClean="0">
                  <a:effectLst/>
                </a:rPr>
                <a:t>…</a:t>
              </a:r>
            </a:p>
            <a:p>
              <a:r>
                <a:rPr lang="ja-JP" altLang="en-US" sz="1600" b="1" dirty="0" smtClean="0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材料は計画的に</a:t>
              </a:r>
              <a:endParaRPr lang="en-US" altLang="ja-JP" sz="16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  <a:p>
              <a:r>
                <a:rPr lang="ja-JP" altLang="en-US" sz="1600" b="1" dirty="0" smtClean="0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買うべき。</a:t>
              </a:r>
              <a:endParaRPr kumimoji="1" lang="ja-JP" altLang="en-US" sz="1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47" name="下矢印 46"/>
          <p:cNvSpPr/>
          <p:nvPr/>
        </p:nvSpPr>
        <p:spPr>
          <a:xfrm>
            <a:off x="4352061" y="3583798"/>
            <a:ext cx="783298" cy="916612"/>
          </a:xfrm>
          <a:prstGeom prst="downArrow">
            <a:avLst>
              <a:gd name="adj1" fmla="val 60465"/>
              <a:gd name="adj2" fmla="val 50000"/>
            </a:avLst>
          </a:prstGeom>
          <a:ln w="38100">
            <a:solidFill>
              <a:schemeClr val="tx1"/>
            </a:solidFill>
          </a:ln>
          <a:effectLst>
            <a:glow rad="63500">
              <a:schemeClr val="tx2">
                <a:lumMod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2" b="13882"/>
          <a:stretch/>
        </p:blipFill>
        <p:spPr>
          <a:xfrm>
            <a:off x="2848432" y="4594515"/>
            <a:ext cx="3825510" cy="2112512"/>
          </a:xfrm>
          <a:prstGeom prst="rect">
            <a:avLst/>
          </a:prstGeom>
          <a:effectLst>
            <a:glow rad="63500">
              <a:schemeClr val="tx2">
                <a:lumMod val="50000"/>
              </a:schemeClr>
            </a:glow>
          </a:effectLst>
        </p:spPr>
      </p:pic>
      <p:sp>
        <p:nvSpPr>
          <p:cNvPr id="49" name="テキスト ボックス 48"/>
          <p:cNvSpPr txBox="1"/>
          <p:nvPr/>
        </p:nvSpPr>
        <p:spPr>
          <a:xfrm>
            <a:off x="2786779" y="6295879"/>
            <a:ext cx="38362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変更はあったものの</a:t>
            </a:r>
            <a:endParaRPr kumimoji="1" lang="en-US" altLang="ja-JP" sz="2000" b="1" dirty="0" smtClean="0">
              <a:effectLst>
                <a:glow rad="127000">
                  <a:schemeClr val="accent1">
                    <a:lumMod val="50000"/>
                  </a:schemeClr>
                </a:glow>
              </a:effectLst>
            </a:endParaRPr>
          </a:p>
          <a:p>
            <a:pPr algn="ctr"/>
            <a:r>
              <a:rPr kumimoji="1" lang="ja-JP" altLang="en-US" sz="3200" b="1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イメージ通り完成</a:t>
            </a:r>
            <a:endParaRPr kumimoji="1" lang="en-US" altLang="ja-JP" sz="3200" b="1" dirty="0" smtClean="0">
              <a:effectLst>
                <a:glow rad="127000">
                  <a:schemeClr val="accent1">
                    <a:lumMod val="50000"/>
                  </a:schemeClr>
                </a:glow>
              </a:effectLst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7" t="11434" r="12854" b="12152"/>
          <a:stretch/>
        </p:blipFill>
        <p:spPr>
          <a:xfrm>
            <a:off x="256635" y="2650053"/>
            <a:ext cx="2164834" cy="1306366"/>
          </a:xfrm>
          <a:prstGeom prst="rect">
            <a:avLst/>
          </a:prstGeom>
          <a:effectLst>
            <a:glow rad="63500">
              <a:schemeClr val="tx2">
                <a:lumMod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244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2081461" y="1451585"/>
            <a:ext cx="4612097" cy="2017386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今回の制作はパートが２つあり、単純</a:t>
            </a:r>
            <a:r>
              <a:rPr lang="ja-JP" altLang="en-US" dirty="0" smtClean="0"/>
              <a:t>に</a:t>
            </a:r>
            <a:endParaRPr lang="en-US" altLang="ja-JP" dirty="0" smtClean="0"/>
          </a:p>
          <a:p>
            <a:r>
              <a:rPr lang="ja-JP" altLang="en-US" dirty="0" smtClean="0"/>
              <a:t>作業</a:t>
            </a:r>
            <a:r>
              <a:rPr lang="ja-JP" altLang="en-US" dirty="0"/>
              <a:t>の物量が多く、大変だったと思います。限られた時間の中で最高のものを作り上げてくれたメンバーには感謝しかないです。</a:t>
            </a:r>
          </a:p>
          <a:p>
            <a:r>
              <a:rPr lang="ja-JP" altLang="en-US" dirty="0"/>
              <a:t>自分の頭の中にあるイメージを</a:t>
            </a:r>
            <a:r>
              <a:rPr lang="ja-JP" altLang="en-US" dirty="0" smtClean="0"/>
              <a:t>しっかり</a:t>
            </a:r>
            <a:endParaRPr lang="en-US" altLang="ja-JP" dirty="0" smtClean="0"/>
          </a:p>
          <a:p>
            <a:r>
              <a:rPr lang="ja-JP" altLang="en-US" dirty="0" smtClean="0"/>
              <a:t>アウトプット</a:t>
            </a:r>
            <a:r>
              <a:rPr lang="ja-JP" altLang="en-US" dirty="0"/>
              <a:t>して完成像を見せること</a:t>
            </a:r>
            <a:r>
              <a:rPr lang="ja-JP" altLang="en-US" dirty="0" smtClean="0"/>
              <a:t>が</a:t>
            </a:r>
            <a:endParaRPr lang="en-US" altLang="ja-JP" dirty="0" smtClean="0"/>
          </a:p>
          <a:p>
            <a:r>
              <a:rPr lang="ja-JP" altLang="en-US" dirty="0" smtClean="0"/>
              <a:t>大変</a:t>
            </a:r>
            <a:r>
              <a:rPr lang="ja-JP" altLang="en-US" dirty="0"/>
              <a:t>でした。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2081461" y="4709541"/>
            <a:ext cx="4612097" cy="1706712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作業量が多く大変でしたが、プレイヤーの</a:t>
            </a:r>
          </a:p>
          <a:p>
            <a:r>
              <a:rPr lang="ja-JP" altLang="en-US" dirty="0"/>
              <a:t>挙動などやりたいことを結構実装できて</a:t>
            </a:r>
          </a:p>
          <a:p>
            <a:r>
              <a:rPr lang="ja-JP" altLang="en-US" dirty="0"/>
              <a:t>楽しく制作することができました。</a:t>
            </a:r>
          </a:p>
          <a:p>
            <a:r>
              <a:rPr lang="ja-JP" altLang="en-US" dirty="0"/>
              <a:t>学生最後のゲーム制作ということもあり、</a:t>
            </a:r>
          </a:p>
          <a:p>
            <a:r>
              <a:rPr lang="ja-JP" altLang="en-US" dirty="0"/>
              <a:t>今までで一番いいものを作れたと思います。</a:t>
            </a:r>
            <a:endParaRPr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081463" y="7671885"/>
            <a:ext cx="4612097" cy="1706711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今回の制作では個人制作の時の</a:t>
            </a:r>
            <a:r>
              <a:rPr lang="ja-JP" altLang="en-US" dirty="0" smtClean="0"/>
              <a:t>リベンジ</a:t>
            </a:r>
            <a:endParaRPr lang="en-US" altLang="ja-JP" dirty="0" smtClean="0"/>
          </a:p>
          <a:p>
            <a:r>
              <a:rPr lang="ja-JP" altLang="en-US" dirty="0" smtClean="0"/>
              <a:t>と</a:t>
            </a:r>
            <a:r>
              <a:rPr lang="ja-JP" altLang="en-US" dirty="0"/>
              <a:t>して</a:t>
            </a:r>
            <a:r>
              <a:rPr lang="en-US" altLang="ja-JP" dirty="0"/>
              <a:t>AI</a:t>
            </a:r>
            <a:r>
              <a:rPr lang="ja-JP" altLang="en-US" dirty="0"/>
              <a:t>の制作を担当させて</a:t>
            </a:r>
            <a:r>
              <a:rPr lang="ja-JP" altLang="en-US" dirty="0" smtClean="0"/>
              <a:t>もらいました</a:t>
            </a:r>
            <a:r>
              <a:rPr lang="ja-JP" altLang="en-US" dirty="0"/>
              <a:t>。結果として、個人制作の時よりは</a:t>
            </a:r>
            <a:r>
              <a:rPr lang="ja-JP" altLang="en-US" dirty="0" smtClean="0"/>
              <a:t>マシ</a:t>
            </a:r>
            <a:endParaRPr lang="en-US" altLang="ja-JP" dirty="0" smtClean="0"/>
          </a:p>
          <a:p>
            <a:r>
              <a:rPr lang="ja-JP" altLang="en-US" dirty="0" smtClean="0"/>
              <a:t>と</a:t>
            </a:r>
            <a:r>
              <a:rPr lang="ja-JP" altLang="en-US" dirty="0"/>
              <a:t>いう程度のもの</a:t>
            </a:r>
            <a:r>
              <a:rPr lang="ja-JP" altLang="en-US" dirty="0" smtClean="0"/>
              <a:t>では</a:t>
            </a:r>
            <a:r>
              <a:rPr lang="ja-JP" altLang="en-US" dirty="0"/>
              <a:t>ありましたが、全力で取り組んだ結果なので満足しています。</a:t>
            </a:r>
            <a:endParaRPr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2" y="4393693"/>
            <a:ext cx="1767028" cy="2008763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2" y="1451585"/>
            <a:ext cx="1767028" cy="2003588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5" y="7356038"/>
            <a:ext cx="1767028" cy="2022559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2049124" y="4275930"/>
            <a:ext cx="153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石田 琢人</a:t>
            </a:r>
            <a:endParaRPr kumimoji="1" lang="ja-JP" altLang="en-US" sz="2400" b="1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049124" y="7229680"/>
            <a:ext cx="153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小松</a:t>
            </a:r>
            <a:r>
              <a:rPr kumimoji="1" lang="ja-JP" altLang="en-US" sz="2400" b="1" dirty="0" smtClean="0"/>
              <a:t> 啓祐</a:t>
            </a:r>
            <a:endParaRPr kumimoji="1" lang="ja-JP" altLang="en-US" sz="2400" b="1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049125" y="1015518"/>
            <a:ext cx="121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岸田</a:t>
            </a:r>
            <a:r>
              <a:rPr kumimoji="1" lang="ja-JP" altLang="en-US" sz="2400" b="1" dirty="0" smtClean="0"/>
              <a:t> 怜</a:t>
            </a:r>
            <a:endParaRPr kumimoji="1" lang="ja-JP" altLang="en-US" sz="2400" b="1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583616" y="1094859"/>
            <a:ext cx="36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担当：チームリーダー</a:t>
            </a:r>
            <a:endParaRPr kumimoji="1" lang="ja-JP" altLang="en-US" b="1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592561" y="4357957"/>
            <a:ext cx="36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担当：メインプログラマー</a:t>
            </a:r>
            <a:endParaRPr kumimoji="1" lang="ja-JP" altLang="en-US" b="1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583615" y="7302553"/>
            <a:ext cx="36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担当：</a:t>
            </a:r>
            <a:r>
              <a:rPr lang="en-US" altLang="ja-JP" b="1" dirty="0" smtClean="0"/>
              <a:t>AI</a:t>
            </a:r>
            <a:r>
              <a:rPr lang="ja-JP" altLang="en-US" b="1" dirty="0" smtClean="0"/>
              <a:t>プログラマー</a:t>
            </a:r>
            <a:endParaRPr kumimoji="1" lang="ja-JP" altLang="en-US" b="1" dirty="0"/>
          </a:p>
        </p:txBody>
      </p:sp>
      <p:sp>
        <p:nvSpPr>
          <p:cNvPr id="20" name="スライド番号プレースホルダー 3"/>
          <p:cNvSpPr txBox="1">
            <a:spLocks/>
          </p:cNvSpPr>
          <p:nvPr/>
        </p:nvSpPr>
        <p:spPr>
          <a:xfrm>
            <a:off x="-965535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Black Ops One" panose="02000000000000000000" pitchFamily="2" charset="0"/>
              </a:rPr>
              <a:t>1</a:t>
            </a:r>
            <a:r>
              <a:rPr lang="en-US" altLang="ja-JP" sz="2400" dirty="0">
                <a:latin typeface="Black Ops One" panose="02000000000000000000" pitchFamily="2" charset="0"/>
              </a:rPr>
              <a:t>3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85408" y="109360"/>
            <a:ext cx="5287183" cy="923330"/>
          </a:xfrm>
          <a:prstGeom prst="rect">
            <a:avLst/>
          </a:prstGeom>
          <a:noFill/>
          <a:ln w="38100" cmpd="dbl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 smtClean="0"/>
              <a:t>制作者コメント</a:t>
            </a:r>
            <a:endParaRPr kumimoji="1" lang="ja-JP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1956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5314950" y="9497724"/>
            <a:ext cx="1543050" cy="408276"/>
          </a:xfrm>
        </p:spPr>
        <p:txBody>
          <a:bodyPr/>
          <a:lstStyle/>
          <a:p>
            <a:fld id="{B4321FE8-6D2D-492A-8D7B-906DBD0A275A}" type="slidenum">
              <a:rPr kumimoji="1" lang="ja-JP" altLang="en-US" sz="2400" smtClean="0">
                <a:latin typeface="Black Ops One" panose="02000000000000000000" pitchFamily="2" charset="0"/>
              </a:rPr>
              <a:t>14</a:t>
            </a:fld>
            <a:endParaRPr kumimoji="1" lang="ja-JP" altLang="en-US" sz="2400" dirty="0">
              <a:latin typeface="Black Ops One" panose="02000000000000000000" pitchFamily="2" charset="0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9" y="2741859"/>
            <a:ext cx="1767028" cy="200358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9" y="5074818"/>
            <a:ext cx="1767028" cy="20035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9" y="7342241"/>
            <a:ext cx="1767028" cy="2003588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9" y="408900"/>
            <a:ext cx="1767028" cy="2003588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2077457" y="730356"/>
            <a:ext cx="4612097" cy="1714899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/>
              <a:t>チーム制作を通して思った事は、自分の</a:t>
            </a:r>
          </a:p>
          <a:p>
            <a:r>
              <a:rPr lang="ja-JP" altLang="en-US"/>
              <a:t>与えられた仕事がある時に休んでしまうとチーム全体に迷惑かかっていたので今後</a:t>
            </a:r>
          </a:p>
          <a:p>
            <a:r>
              <a:rPr lang="ja-JP" altLang="en-US"/>
              <a:t>この様な機会があれば、気を付けようと</a:t>
            </a:r>
          </a:p>
          <a:p>
            <a:r>
              <a:rPr lang="ja-JP" altLang="en-US"/>
              <a:t>思いました。サンキューー！</a:t>
            </a:r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077456" y="3045654"/>
            <a:ext cx="4612097" cy="1716176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/>
              <a:t>プログラム面でたくさん迷惑をかけてしまいましたが、みんなの支えがあり、何とか乗り越えることが出来ました。私自身この制作で</a:t>
            </a:r>
            <a:r>
              <a:rPr lang="ja-JP" altLang="en-US" dirty="0"/>
              <a:t>多</a:t>
            </a:r>
            <a:r>
              <a:rPr lang="ja-JP" altLang="en-US" dirty="0" smtClean="0"/>
              <a:t>くのことを</a:t>
            </a:r>
            <a:r>
              <a:rPr lang="ja-JP" altLang="en-US" dirty="0" smtClean="0"/>
              <a:t>学ぶことができ、</a:t>
            </a:r>
            <a:endParaRPr lang="en-US" altLang="ja-JP" dirty="0" smtClean="0"/>
          </a:p>
          <a:p>
            <a:r>
              <a:rPr lang="ja-JP" altLang="en-US" dirty="0" smtClean="0"/>
              <a:t>みんなには本当に感謝しかないです。</a:t>
            </a:r>
            <a:endParaRPr lang="en-US" altLang="ja-JP" dirty="0" smtClean="0"/>
          </a:p>
        </p:txBody>
      </p:sp>
      <p:sp>
        <p:nvSpPr>
          <p:cNvPr id="21" name="正方形/長方形 20"/>
          <p:cNvSpPr/>
          <p:nvPr/>
        </p:nvSpPr>
        <p:spPr>
          <a:xfrm>
            <a:off x="2077455" y="5362228"/>
            <a:ext cx="4612097" cy="1732561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今回の制作は、学生最後の制作ということで</a:t>
            </a:r>
            <a:r>
              <a:rPr lang="ja-JP" altLang="en-US" dirty="0" smtClean="0"/>
              <a:t>、</a:t>
            </a:r>
            <a:r>
              <a:rPr lang="ja-JP" altLang="en-US" dirty="0"/>
              <a:t>今</a:t>
            </a:r>
            <a:r>
              <a:rPr lang="ja-JP" altLang="en-US" dirty="0" smtClean="0"/>
              <a:t>まで</a:t>
            </a:r>
            <a:r>
              <a:rPr lang="ja-JP" altLang="en-US" dirty="0"/>
              <a:t>以上</a:t>
            </a:r>
            <a:r>
              <a:rPr lang="ja-JP" altLang="en-US" dirty="0" smtClean="0"/>
              <a:t>に頑張りました</a:t>
            </a:r>
            <a:r>
              <a:rPr lang="ja-JP" altLang="en-US" dirty="0"/>
              <a:t>。</a:t>
            </a:r>
          </a:p>
          <a:p>
            <a:r>
              <a:rPr lang="ja-JP" altLang="en-US" dirty="0"/>
              <a:t>最初はオンラインの組み立てから始まり、後半はゲームの中身も並行して携わり</a:t>
            </a:r>
            <a:br>
              <a:rPr lang="ja-JP" altLang="en-US" dirty="0"/>
            </a:br>
            <a:r>
              <a:rPr lang="ja-JP" altLang="en-US" dirty="0"/>
              <a:t>とても大変でしたが、今まで制作してきた中で一番自信の持てるゲームが出来ました。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2077454" y="7646037"/>
            <a:ext cx="4612097" cy="1716176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 smtClean="0"/>
              <a:t>皆さんこんにちは。</a:t>
            </a:r>
            <a:endParaRPr kumimoji="1" lang="en-US" altLang="ja-JP" dirty="0" smtClean="0"/>
          </a:p>
          <a:p>
            <a:r>
              <a:rPr lang="ja-JP" altLang="en-US" dirty="0" smtClean="0"/>
              <a:t>卒業</a:t>
            </a:r>
            <a:r>
              <a:rPr lang="ja-JP" altLang="en-US" dirty="0"/>
              <a:t>制作</a:t>
            </a:r>
            <a:r>
              <a:rPr lang="ja-JP" altLang="en-US" dirty="0" smtClean="0"/>
              <a:t>では主にブース制作を担当</a:t>
            </a:r>
            <a:endParaRPr lang="en-US" altLang="ja-JP" dirty="0" smtClean="0"/>
          </a:p>
          <a:p>
            <a:r>
              <a:rPr lang="ja-JP" altLang="en-US" dirty="0" smtClean="0"/>
              <a:t>しました。最初は完成できるか心配</a:t>
            </a:r>
            <a:endParaRPr lang="en-US" altLang="ja-JP" dirty="0" smtClean="0"/>
          </a:p>
          <a:p>
            <a:r>
              <a:rPr lang="ja-JP" altLang="en-US" dirty="0" smtClean="0"/>
              <a:t>で</a:t>
            </a:r>
            <a:r>
              <a:rPr lang="ja-JP" altLang="en-US" dirty="0" smtClean="0"/>
              <a:t>したが、無事完成できて良かったです。</a:t>
            </a:r>
            <a:endParaRPr lang="en-US" altLang="ja-JP" dirty="0" smtClean="0"/>
          </a:p>
          <a:p>
            <a:r>
              <a:rPr kumimoji="1" lang="ja-JP" altLang="en-US" dirty="0" smtClean="0"/>
              <a:t>とても楽しく制作できたので最高でした。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050575" y="296768"/>
            <a:ext cx="1707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庄司</a:t>
            </a:r>
            <a:r>
              <a:rPr kumimoji="1" lang="ja-JP" altLang="en-US" sz="2400" b="1" dirty="0" smtClean="0"/>
              <a:t> 康太</a:t>
            </a:r>
            <a:endParaRPr kumimoji="1" lang="ja-JP" altLang="en-US" sz="2400" b="1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050575" y="2612065"/>
            <a:ext cx="1707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箱﨑</a:t>
            </a:r>
            <a:r>
              <a:rPr kumimoji="1" lang="ja-JP" altLang="en-US" sz="2400" b="1" dirty="0" smtClean="0"/>
              <a:t> 彩花</a:t>
            </a:r>
            <a:endParaRPr kumimoji="1" lang="ja-JP" altLang="en-US" sz="2400" b="1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050574" y="4945025"/>
            <a:ext cx="20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早川</a:t>
            </a:r>
            <a:r>
              <a:rPr kumimoji="1" lang="ja-JP" altLang="en-US" sz="2400" b="1" dirty="0" smtClean="0"/>
              <a:t> 樹綺也</a:t>
            </a:r>
            <a:endParaRPr kumimoji="1" lang="ja-JP" altLang="en-US" sz="24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050573" y="7198812"/>
            <a:ext cx="170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吉田</a:t>
            </a:r>
            <a:r>
              <a:rPr kumimoji="1" lang="ja-JP" altLang="en-US" sz="2400" b="1" dirty="0" smtClean="0"/>
              <a:t> 柊平</a:t>
            </a:r>
            <a:endParaRPr kumimoji="1" lang="ja-JP" altLang="en-US" sz="2400" b="1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528522" y="361024"/>
            <a:ext cx="35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担当：モーション・ブース設営</a:t>
            </a:r>
            <a:endParaRPr kumimoji="1" lang="ja-JP" altLang="en-US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528522" y="2692705"/>
            <a:ext cx="326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担当：</a:t>
            </a:r>
            <a:r>
              <a:rPr lang="en-US" altLang="ja-JP" b="1" dirty="0" smtClean="0"/>
              <a:t>UI</a:t>
            </a:r>
            <a:r>
              <a:rPr lang="ja-JP" altLang="en-US" b="1" dirty="0" smtClean="0"/>
              <a:t>プログラマー</a:t>
            </a:r>
            <a:endParaRPr kumimoji="1" lang="ja-JP" altLang="en-US" b="1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840827" y="4984705"/>
            <a:ext cx="326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担当：オンライン</a:t>
            </a:r>
            <a:endParaRPr kumimoji="1" lang="ja-JP" altLang="en-US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594696" y="7276705"/>
            <a:ext cx="326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担当：モデル・ブース設営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0678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7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5" y="139572"/>
            <a:ext cx="3217760" cy="1255389"/>
          </a:xfrm>
          <a:prstGeom prst="rect">
            <a:avLst/>
          </a:prstGeom>
        </p:spPr>
      </p:pic>
      <p:sp>
        <p:nvSpPr>
          <p:cNvPr id="8" name="スライド番号プレースホルダー 3"/>
          <p:cNvSpPr txBox="1">
            <a:spLocks/>
          </p:cNvSpPr>
          <p:nvPr/>
        </p:nvSpPr>
        <p:spPr>
          <a:xfrm>
            <a:off x="-1071562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Black Ops One" panose="02000000000000000000" pitchFamily="2" charset="0"/>
              </a:rPr>
              <a:t>1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873786" y="39369"/>
            <a:ext cx="49438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このゲームは</a:t>
            </a:r>
            <a:r>
              <a:rPr kumimoji="1" lang="en-US" altLang="ja-JP" sz="2000" dirty="0" smtClean="0">
                <a:solidFill>
                  <a:schemeClr val="bg1"/>
                </a:solidFill>
              </a:rPr>
              <a:t>AI</a:t>
            </a:r>
            <a:r>
              <a:rPr lang="ja-JP" altLang="en-US" sz="2000" dirty="0" smtClean="0">
                <a:solidFill>
                  <a:schemeClr val="bg1"/>
                </a:solidFill>
              </a:rPr>
              <a:t>機体を含む</a:t>
            </a:r>
            <a:r>
              <a:rPr lang="en-US" altLang="ja-JP" sz="2000" dirty="0" smtClean="0">
                <a:solidFill>
                  <a:schemeClr val="bg1"/>
                </a:solidFill>
              </a:rPr>
              <a:t>6</a:t>
            </a:r>
            <a:r>
              <a:rPr lang="ja-JP" altLang="en-US" sz="2000" dirty="0" smtClean="0">
                <a:solidFill>
                  <a:schemeClr val="bg1"/>
                </a:solidFill>
              </a:rPr>
              <a:t>対</a:t>
            </a:r>
            <a:r>
              <a:rPr lang="en-US" altLang="ja-JP" sz="2000" dirty="0" smtClean="0">
                <a:solidFill>
                  <a:schemeClr val="bg1"/>
                </a:solidFill>
              </a:rPr>
              <a:t>6</a:t>
            </a:r>
            <a:r>
              <a:rPr lang="ja-JP" altLang="en-US" sz="2000" dirty="0" smtClean="0">
                <a:solidFill>
                  <a:schemeClr val="bg1"/>
                </a:solidFill>
              </a:rPr>
              <a:t>のチームバトル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algn="ctr"/>
            <a:endParaRPr kumimoji="1" lang="en-US" altLang="ja-JP" sz="2000" dirty="0">
              <a:solidFill>
                <a:schemeClr val="bg1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chemeClr val="bg1"/>
                </a:solidFill>
              </a:rPr>
              <a:t>相手のリンクエネルギーを</a:t>
            </a:r>
            <a:r>
              <a:rPr lang="en-US" altLang="ja-JP" sz="2000" dirty="0" smtClean="0">
                <a:solidFill>
                  <a:schemeClr val="bg1"/>
                </a:solidFill>
              </a:rPr>
              <a:t>0</a:t>
            </a:r>
            <a:r>
              <a:rPr lang="ja-JP" altLang="en-US" sz="2000" dirty="0" smtClean="0">
                <a:solidFill>
                  <a:schemeClr val="bg1"/>
                </a:solidFill>
              </a:rPr>
              <a:t>にしたチームの勝利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algn="ctr"/>
            <a:endParaRPr kumimoji="1" lang="en-US" altLang="ja-JP" sz="2000" dirty="0">
              <a:solidFill>
                <a:schemeClr val="bg1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chemeClr val="bg1"/>
                </a:solidFill>
              </a:rPr>
              <a:t>プレイヤーを操作する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アクションパート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ja-JP" sz="2000" dirty="0" smtClean="0">
                <a:solidFill>
                  <a:schemeClr val="bg1"/>
                </a:solidFill>
              </a:rPr>
              <a:t>AI</a:t>
            </a:r>
            <a:r>
              <a:rPr lang="ja-JP" altLang="en-US" sz="2000" dirty="0" smtClean="0">
                <a:solidFill>
                  <a:schemeClr val="bg1"/>
                </a:solidFill>
              </a:rPr>
              <a:t>を操作する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ストラテジーパートを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切り替えながら戦う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pPr algn="ctr"/>
            <a:endParaRPr lang="en-US" altLang="ja-JP" sz="2000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状況に応じた最適な</a:t>
            </a:r>
            <a:r>
              <a:rPr kumimoji="1" lang="en-US" altLang="ja-JP" sz="2000" dirty="0" smtClean="0">
                <a:solidFill>
                  <a:schemeClr val="bg1"/>
                </a:solidFill>
              </a:rPr>
              <a:t>AI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を作り出せ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pPr algn="ctr"/>
            <a:endParaRPr lang="en-US" altLang="ja-JP" sz="2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ja-JP" sz="2000" dirty="0" smtClean="0">
                <a:solidFill>
                  <a:schemeClr val="bg1"/>
                </a:solidFill>
              </a:rPr>
              <a:t>AI</a:t>
            </a:r>
            <a:r>
              <a:rPr kumimoji="1" lang="ja-JP" altLang="en-US" sz="2000" dirty="0" smtClean="0">
                <a:solidFill>
                  <a:schemeClr val="bg1"/>
                </a:solidFill>
              </a:rPr>
              <a:t>機体との協力がカギを握る</a:t>
            </a:r>
            <a:endParaRPr kumimoji="1" lang="en-US" altLang="ja-JP" sz="2000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チームバトル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0" y="2516705"/>
            <a:ext cx="1692717" cy="1945317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807203" y="28736"/>
            <a:ext cx="4626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smtClean="0">
                <a:effectLst>
                  <a:glow rad="38100">
                    <a:srgbClr val="046B37"/>
                  </a:glow>
                </a:effectLst>
                <a:latin typeface="Black Ops One" panose="02000000000000000000" pitchFamily="2" charset="0"/>
              </a:rPr>
              <a:t>GAME</a:t>
            </a:r>
            <a:r>
              <a:rPr lang="ja-JP" altLang="en-US" sz="3200" dirty="0">
                <a:effectLst>
                  <a:glow rad="38100">
                    <a:srgbClr val="046B37"/>
                  </a:glow>
                </a:effectLst>
                <a:latin typeface="Black Ops One" panose="02000000000000000000" pitchFamily="2" charset="0"/>
              </a:rPr>
              <a:t> </a:t>
            </a:r>
            <a:r>
              <a:rPr kumimoji="1" lang="en-US" altLang="ja-JP" sz="3200" dirty="0" smtClean="0">
                <a:effectLst>
                  <a:glow rad="38100">
                    <a:srgbClr val="046B37"/>
                  </a:glow>
                </a:effectLst>
                <a:latin typeface="Black Ops One" panose="02000000000000000000" pitchFamily="2" charset="0"/>
              </a:rPr>
              <a:t>SYSTEM</a:t>
            </a:r>
            <a:endParaRPr kumimoji="1" lang="ja-JP" altLang="en-US" sz="3200" dirty="0">
              <a:effectLst>
                <a:glow rad="38100">
                  <a:srgbClr val="046B37"/>
                </a:glow>
              </a:effectLst>
              <a:latin typeface="Black Ops One" panose="02000000000000000000" pitchFamily="2" charset="0"/>
            </a:endParaRPr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72" y="2619549"/>
            <a:ext cx="1875545" cy="1775691"/>
          </a:xfrm>
          <a:prstGeom prst="rect">
            <a:avLst/>
          </a:prstGeom>
        </p:spPr>
      </p:pic>
      <p:grpSp>
        <p:nvGrpSpPr>
          <p:cNvPr id="15" name="グループ化 14"/>
          <p:cNvGrpSpPr/>
          <p:nvPr/>
        </p:nvGrpSpPr>
        <p:grpSpPr>
          <a:xfrm>
            <a:off x="-96594" y="2429085"/>
            <a:ext cx="7092762" cy="2049285"/>
            <a:chOff x="-120462" y="2314837"/>
            <a:chExt cx="7092762" cy="2049285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-120462" y="2314838"/>
              <a:ext cx="3415769" cy="2049284"/>
              <a:chOff x="-120462" y="2314838"/>
              <a:chExt cx="3415769" cy="2049284"/>
            </a:xfrm>
          </p:grpSpPr>
          <p:sp>
            <p:nvSpPr>
              <p:cNvPr id="24" name="正方形/長方形 23"/>
              <p:cNvSpPr/>
              <p:nvPr/>
            </p:nvSpPr>
            <p:spPr>
              <a:xfrm>
                <a:off x="-120462" y="2314838"/>
                <a:ext cx="3415769" cy="2049284"/>
              </a:xfrm>
              <a:prstGeom prst="rect">
                <a:avLst/>
              </a:prstGeom>
              <a:solidFill>
                <a:srgbClr val="642516">
                  <a:alpha val="60000"/>
                </a:srgbClr>
              </a:solidFill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3" name="グループ化 32"/>
              <p:cNvGrpSpPr/>
              <p:nvPr/>
            </p:nvGrpSpPr>
            <p:grpSpPr>
              <a:xfrm>
                <a:off x="114015" y="2385773"/>
                <a:ext cx="2876456" cy="1890516"/>
                <a:chOff x="234670" y="1923654"/>
                <a:chExt cx="2876456" cy="1890516"/>
              </a:xfrm>
            </p:grpSpPr>
            <p:pic>
              <p:nvPicPr>
                <p:cNvPr id="19" name="図 18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526" b="20526"/>
                <a:stretch/>
              </p:blipFill>
              <p:spPr>
                <a:xfrm>
                  <a:off x="381347" y="2718224"/>
                  <a:ext cx="1084340" cy="1095946"/>
                </a:xfrm>
                <a:prstGeom prst="rect">
                  <a:avLst/>
                </a:prstGeom>
                <a:effectLst>
                  <a:glow rad="25400">
                    <a:schemeClr val="tx2">
                      <a:lumMod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1" name="図 20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48" b="60405"/>
                <a:stretch/>
              </p:blipFill>
              <p:spPr>
                <a:xfrm>
                  <a:off x="1910764" y="2801285"/>
                  <a:ext cx="967451" cy="977805"/>
                </a:xfrm>
                <a:prstGeom prst="rect">
                  <a:avLst/>
                </a:prstGeom>
                <a:effectLst>
                  <a:glow rad="25400">
                    <a:schemeClr val="tx2">
                      <a:lumMod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2" name="図 21"/>
                <p:cNvPicPr>
                  <a:picLocks noChangeAspect="1"/>
                </p:cNvPicPr>
                <p:nvPr/>
              </p:nvPicPr>
              <p:blipFill rotWithShape="1">
                <a:blip r:embed="rId9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26950" b="89362" l="9929" r="8936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96" t="26390" r="14768" b="20711"/>
                <a:stretch/>
              </p:blipFill>
              <p:spPr>
                <a:xfrm>
                  <a:off x="234670" y="1939809"/>
                  <a:ext cx="740526" cy="538564"/>
                </a:xfrm>
                <a:prstGeom prst="rect">
                  <a:avLst/>
                </a:prstGeom>
                <a:effectLst>
                  <a:glow rad="25400">
                    <a:srgbClr val="FFFF00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3" name="図 22"/>
                <p:cNvPicPr>
                  <a:picLocks noChangeAspect="1"/>
                </p:cNvPicPr>
                <p:nvPr/>
              </p:nvPicPr>
              <p:blipFill rotWithShape="1">
                <a:blip r:embed="rId11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8310" b="86620" l="18440" r="8936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004" t="19167" r="16194" b="11211"/>
                <a:stretch/>
              </p:blipFill>
              <p:spPr>
                <a:xfrm>
                  <a:off x="913622" y="2179660"/>
                  <a:ext cx="682042" cy="695074"/>
                </a:xfrm>
                <a:prstGeom prst="rect">
                  <a:avLst/>
                </a:prstGeom>
                <a:effectLst>
                  <a:glow rad="25400">
                    <a:srgbClr val="FFFF00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6" name="図 25"/>
                <p:cNvPicPr>
                  <a:picLocks noChangeAspect="1"/>
                </p:cNvPicPr>
                <p:nvPr/>
              </p:nvPicPr>
              <p:blipFill rotWithShape="1">
                <a:blip r:embed="rId9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26950" b="89362" l="9929" r="8936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96" t="26390" r="14768" b="20711"/>
                <a:stretch/>
              </p:blipFill>
              <p:spPr>
                <a:xfrm>
                  <a:off x="1788131" y="2258099"/>
                  <a:ext cx="740526" cy="538564"/>
                </a:xfrm>
                <a:prstGeom prst="rect">
                  <a:avLst/>
                </a:prstGeom>
                <a:effectLst>
                  <a:glow rad="25400">
                    <a:srgbClr val="FFFF00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7" name="図 26"/>
                <p:cNvPicPr>
                  <a:picLocks noChangeAspect="1"/>
                </p:cNvPicPr>
                <p:nvPr/>
              </p:nvPicPr>
              <p:blipFill rotWithShape="1">
                <a:blip r:embed="rId11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8310" b="86620" l="18440" r="8936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004" t="19167" r="16194" b="11211"/>
                <a:stretch/>
              </p:blipFill>
              <p:spPr>
                <a:xfrm>
                  <a:off x="2429084" y="1923654"/>
                  <a:ext cx="682042" cy="695074"/>
                </a:xfrm>
                <a:prstGeom prst="rect">
                  <a:avLst/>
                </a:prstGeom>
                <a:effectLst>
                  <a:glow rad="25400">
                    <a:srgbClr val="FFFF00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14" name="グループ化 13"/>
            <p:cNvGrpSpPr/>
            <p:nvPr/>
          </p:nvGrpSpPr>
          <p:grpSpPr>
            <a:xfrm>
              <a:off x="3572035" y="2314837"/>
              <a:ext cx="3400265" cy="2049285"/>
              <a:chOff x="3572035" y="2314837"/>
              <a:chExt cx="3400265" cy="2049285"/>
            </a:xfrm>
          </p:grpSpPr>
          <p:sp>
            <p:nvSpPr>
              <p:cNvPr id="25" name="正方形/長方形 24"/>
              <p:cNvSpPr/>
              <p:nvPr/>
            </p:nvSpPr>
            <p:spPr>
              <a:xfrm>
                <a:off x="3572035" y="2314837"/>
                <a:ext cx="3400265" cy="2049285"/>
              </a:xfrm>
              <a:prstGeom prst="rect">
                <a:avLst/>
              </a:prstGeom>
              <a:solidFill>
                <a:srgbClr val="1C4F69">
                  <a:alpha val="60000"/>
                </a:srgbClr>
              </a:solidFill>
              <a:ln w="381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5" name="グループ化 34"/>
              <p:cNvGrpSpPr/>
              <p:nvPr/>
            </p:nvGrpSpPr>
            <p:grpSpPr>
              <a:xfrm>
                <a:off x="3758691" y="2415650"/>
                <a:ext cx="2853527" cy="1867811"/>
                <a:chOff x="3715796" y="1990976"/>
                <a:chExt cx="2853527" cy="1867811"/>
              </a:xfrm>
            </p:grpSpPr>
            <p:pic>
              <p:nvPicPr>
                <p:cNvPr id="18" name="図 17"/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2955" b="1012"/>
                <a:stretch/>
              </p:blipFill>
              <p:spPr>
                <a:xfrm>
                  <a:off x="3913481" y="2868670"/>
                  <a:ext cx="1157747" cy="990117"/>
                </a:xfrm>
                <a:prstGeom prst="rect">
                  <a:avLst/>
                </a:prstGeom>
                <a:effectLst>
                  <a:glow rad="25400">
                    <a:schemeClr val="tx2">
                      <a:lumMod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0" name="図 19"/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1134" b="41498"/>
                <a:stretch/>
              </p:blipFill>
              <p:spPr>
                <a:xfrm>
                  <a:off x="5417264" y="2868670"/>
                  <a:ext cx="982668" cy="910420"/>
                </a:xfrm>
                <a:prstGeom prst="rect">
                  <a:avLst/>
                </a:prstGeom>
                <a:effectLst>
                  <a:glow rad="25400">
                    <a:schemeClr val="tx2">
                      <a:lumMod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8" name="図 27"/>
                <p:cNvPicPr>
                  <a:picLocks noChangeAspect="1"/>
                </p:cNvPicPr>
                <p:nvPr/>
              </p:nvPicPr>
              <p:blipFill rotWithShape="1">
                <a:blip r:embed="rId9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26950" b="89362" l="9929" r="8936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96" t="26390" r="14768" b="20711"/>
                <a:stretch/>
              </p:blipFill>
              <p:spPr>
                <a:xfrm>
                  <a:off x="5186802" y="2229297"/>
                  <a:ext cx="740526" cy="538564"/>
                </a:xfrm>
                <a:prstGeom prst="rect">
                  <a:avLst/>
                </a:prstGeom>
                <a:effectLst>
                  <a:glow rad="25400">
                    <a:srgbClr val="FFFF00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9" name="図 28"/>
                <p:cNvPicPr>
                  <a:picLocks noChangeAspect="1"/>
                </p:cNvPicPr>
                <p:nvPr/>
              </p:nvPicPr>
              <p:blipFill rotWithShape="1">
                <a:blip r:embed="rId11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8310" b="86620" l="18440" r="8936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004" t="19167" r="16194" b="11211"/>
                <a:stretch/>
              </p:blipFill>
              <p:spPr>
                <a:xfrm>
                  <a:off x="5887281" y="2010113"/>
                  <a:ext cx="682042" cy="695074"/>
                </a:xfrm>
                <a:prstGeom prst="rect">
                  <a:avLst/>
                </a:prstGeom>
                <a:effectLst>
                  <a:glow rad="25400">
                    <a:srgbClr val="FFFF00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0" name="図 29"/>
                <p:cNvPicPr>
                  <a:picLocks noChangeAspect="1"/>
                </p:cNvPicPr>
                <p:nvPr/>
              </p:nvPicPr>
              <p:blipFill rotWithShape="1">
                <a:blip r:embed="rId9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26950" b="89362" l="9929" r="8936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96" t="26390" r="14768" b="20711"/>
                <a:stretch/>
              </p:blipFill>
              <p:spPr>
                <a:xfrm>
                  <a:off x="3715796" y="1990976"/>
                  <a:ext cx="740526" cy="538564"/>
                </a:xfrm>
                <a:prstGeom prst="rect">
                  <a:avLst/>
                </a:prstGeom>
                <a:effectLst>
                  <a:glow rad="25400">
                    <a:srgbClr val="FFFF00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1" name="図 30"/>
                <p:cNvPicPr>
                  <a:picLocks noChangeAspect="1"/>
                </p:cNvPicPr>
                <p:nvPr/>
              </p:nvPicPr>
              <p:blipFill rotWithShape="1">
                <a:blip r:embed="rId11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8310" b="86620" l="18440" r="8936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004" t="19167" r="16194" b="11211"/>
                <a:stretch/>
              </p:blipFill>
              <p:spPr>
                <a:xfrm>
                  <a:off x="4371590" y="2197244"/>
                  <a:ext cx="682042" cy="695074"/>
                </a:xfrm>
                <a:prstGeom prst="rect">
                  <a:avLst/>
                </a:prstGeom>
                <a:effectLst>
                  <a:glow rad="25400">
                    <a:srgbClr val="FFFF00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32" name="テキスト ボックス 31"/>
            <p:cNvSpPr txBox="1"/>
            <p:nvPr/>
          </p:nvSpPr>
          <p:spPr>
            <a:xfrm>
              <a:off x="2607702" y="2944518"/>
              <a:ext cx="16841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4800" b="1" dirty="0" smtClean="0">
                  <a:effectLst>
                    <a:glow rad="63500">
                      <a:schemeClr val="tx2">
                        <a:lumMod val="50000"/>
                      </a:schemeClr>
                    </a:glow>
                  </a:effectLst>
                </a:rPr>
                <a:t>VS</a:t>
              </a:r>
              <a:endParaRPr kumimoji="1" lang="ja-JP" altLang="en-US" sz="4800" b="1" dirty="0">
                <a:effectLst>
                  <a:glow rad="63500">
                    <a:schemeClr val="tx2">
                      <a:lumMod val="50000"/>
                    </a:schemeClr>
                  </a:glow>
                </a:effectLst>
              </a:endParaRP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321777" y="1546512"/>
            <a:ext cx="6286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 smtClean="0">
                <a:effectLst>
                  <a:glow rad="63500">
                    <a:srgbClr val="FFFF00">
                      <a:alpha val="40000"/>
                    </a:srgbClr>
                  </a:glow>
                </a:effectLst>
              </a:rPr>
              <a:t>AI</a:t>
            </a:r>
            <a:r>
              <a:rPr kumimoji="1" lang="ja-JP" altLang="en-US" sz="2000" b="1" dirty="0" smtClean="0">
                <a:effectLst>
                  <a:glow rad="63500">
                    <a:srgbClr val="FFFF00">
                      <a:alpha val="40000"/>
                    </a:srgbClr>
                  </a:glow>
                </a:effectLst>
              </a:rPr>
              <a:t>機体</a:t>
            </a:r>
            <a:r>
              <a:rPr kumimoji="1" lang="ja-JP" altLang="en-US" sz="2000" b="1" dirty="0" smtClean="0"/>
              <a:t>を含む</a:t>
            </a:r>
            <a:endParaRPr lang="en-US" altLang="ja-JP" sz="2000" b="1" dirty="0" smtClean="0"/>
          </a:p>
          <a:p>
            <a:pPr algn="ctr"/>
            <a:r>
              <a:rPr lang="ja-JP" altLang="en-US" sz="2800" b="1" dirty="0" smtClean="0"/>
              <a:t>６</a:t>
            </a:r>
            <a:r>
              <a:rPr lang="en-US" altLang="ja-JP" sz="2800" b="1" dirty="0" smtClean="0"/>
              <a:t>vs</a:t>
            </a:r>
            <a:r>
              <a:rPr lang="ja-JP" altLang="en-US" sz="2800" b="1" dirty="0" smtClean="0"/>
              <a:t>６のチームバトル</a:t>
            </a:r>
            <a:endParaRPr kumimoji="1" lang="ja-JP" altLang="en-US" sz="2800" b="1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8281" y="5015594"/>
            <a:ext cx="32405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プレイヤーを操作する</a:t>
            </a:r>
            <a:endParaRPr kumimoji="1" lang="en-US" altLang="ja-JP" b="1" dirty="0" smtClean="0"/>
          </a:p>
          <a:p>
            <a:r>
              <a:rPr kumimoji="1" lang="ja-JP" altLang="en-US" sz="28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アクションパート</a:t>
            </a:r>
            <a:endParaRPr kumimoji="1" lang="ja-JP" altLang="en-US" sz="28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258874" y="4990890"/>
            <a:ext cx="36024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 smtClean="0"/>
              <a:t>AI</a:t>
            </a:r>
            <a:r>
              <a:rPr kumimoji="1" lang="ja-JP" altLang="en-US" b="1" dirty="0" smtClean="0"/>
              <a:t>を操作する</a:t>
            </a:r>
            <a:endParaRPr kumimoji="1" lang="en-US" altLang="ja-JP" b="1" dirty="0" smtClean="0"/>
          </a:p>
          <a:p>
            <a:pPr algn="r"/>
            <a:r>
              <a:rPr kumimoji="1" lang="ja-JP" altLang="en-US" sz="2800" b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ストラテジーパート</a:t>
            </a:r>
            <a:endParaRPr kumimoji="1" lang="ja-JP" altLang="en-US" sz="28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743650" y="8311222"/>
            <a:ext cx="5419388" cy="1138773"/>
          </a:xfrm>
          <a:prstGeom prst="rect">
            <a:avLst/>
          </a:prstGeom>
          <a:noFill/>
          <a:effectLst>
            <a:glow rad="127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 smtClean="0">
                <a:effectLst>
                  <a:glow rad="38100">
                    <a:srgbClr val="FFFF00">
                      <a:alpha val="60000"/>
                    </a:srgbClr>
                  </a:glow>
                </a:effectLst>
              </a:rPr>
              <a:t>AI</a:t>
            </a:r>
            <a:r>
              <a:rPr kumimoji="1" lang="ja-JP" altLang="en-US" sz="3200" b="1" dirty="0" smtClean="0">
                <a:effectLst>
                  <a:glow rad="38100">
                    <a:srgbClr val="FFFF00">
                      <a:alpha val="60000"/>
                    </a:srgbClr>
                  </a:glow>
                </a:effectLst>
              </a:rPr>
              <a:t>機体</a:t>
            </a:r>
            <a:r>
              <a:rPr kumimoji="1" lang="ja-JP" altLang="en-US" sz="2800" b="1" dirty="0" smtClean="0">
                <a:effectLst>
                  <a:glow rad="63500">
                    <a:schemeClr val="bg1"/>
                  </a:glow>
                </a:effectLst>
              </a:rPr>
              <a:t>との</a:t>
            </a:r>
            <a:r>
              <a:rPr kumimoji="1" lang="ja-JP" altLang="en-US" sz="3200" b="1" dirty="0" smtClean="0">
                <a:effectLst>
                  <a:glow rad="63500">
                    <a:schemeClr val="bg1"/>
                  </a:glow>
                </a:effectLst>
              </a:rPr>
              <a:t>協力がカギを握る</a:t>
            </a:r>
            <a:endParaRPr kumimoji="1" lang="en-US" altLang="ja-JP" sz="3200" b="1" dirty="0" smtClean="0">
              <a:effectLst>
                <a:glow rad="63500">
                  <a:schemeClr val="bg1"/>
                </a:glow>
              </a:effectLst>
            </a:endParaRPr>
          </a:p>
          <a:p>
            <a:pPr algn="ctr"/>
            <a:r>
              <a:rPr lang="ja-JP" altLang="en-US" sz="3600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チームバトル</a:t>
            </a:r>
            <a:endParaRPr kumimoji="1" lang="ja-JP" altLang="en-US" sz="36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54" name="グループ化 53"/>
          <p:cNvGrpSpPr/>
          <p:nvPr/>
        </p:nvGrpSpPr>
        <p:grpSpPr>
          <a:xfrm>
            <a:off x="-134520" y="5766778"/>
            <a:ext cx="3484576" cy="2049284"/>
            <a:chOff x="-152801" y="5210030"/>
            <a:chExt cx="3484576" cy="2049284"/>
          </a:xfrm>
        </p:grpSpPr>
        <p:pic>
          <p:nvPicPr>
            <p:cNvPr id="44" name="図 43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0000" contrast="-40000"/>
                      </a14:imgEffect>
                    </a14:imgLayer>
                  </a14:imgProps>
                </a:ext>
              </a:extLst>
            </a:blip>
            <a:srcRect l="7589" t="1844" r="9280" b="7150"/>
            <a:stretch/>
          </p:blipFill>
          <p:spPr>
            <a:xfrm>
              <a:off x="118445" y="5299527"/>
              <a:ext cx="3032075" cy="1867120"/>
            </a:xfrm>
            <a:prstGeom prst="rect">
              <a:avLst/>
            </a:prstGeom>
          </p:spPr>
        </p:pic>
        <p:sp>
          <p:nvSpPr>
            <p:cNvPr id="52" name="正方形/長方形 51"/>
            <p:cNvSpPr/>
            <p:nvPr/>
          </p:nvSpPr>
          <p:spPr>
            <a:xfrm>
              <a:off x="-152801" y="5210030"/>
              <a:ext cx="3484576" cy="2049284"/>
            </a:xfrm>
            <a:prstGeom prst="rect">
              <a:avLst/>
            </a:prstGeom>
            <a:noFill/>
            <a:ln w="38100">
              <a:solidFill>
                <a:srgbClr val="046B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/>
          <p:cNvGrpSpPr/>
          <p:nvPr/>
        </p:nvGrpSpPr>
        <p:grpSpPr>
          <a:xfrm>
            <a:off x="3557906" y="5766778"/>
            <a:ext cx="3432675" cy="2049284"/>
            <a:chOff x="3539625" y="5210030"/>
            <a:chExt cx="3432675" cy="2049284"/>
          </a:xfrm>
        </p:grpSpPr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4" t="9837" r="27494" b="21276"/>
            <a:stretch/>
          </p:blipFill>
          <p:spPr>
            <a:xfrm>
              <a:off x="3693092" y="5294363"/>
              <a:ext cx="3028752" cy="1861948"/>
            </a:xfrm>
            <a:prstGeom prst="rect">
              <a:avLst/>
            </a:prstGeom>
          </p:spPr>
        </p:pic>
        <p:sp>
          <p:nvSpPr>
            <p:cNvPr id="53" name="正方形/長方形 52"/>
            <p:cNvSpPr/>
            <p:nvPr/>
          </p:nvSpPr>
          <p:spPr>
            <a:xfrm>
              <a:off x="3539625" y="5210030"/>
              <a:ext cx="3432675" cy="2049284"/>
            </a:xfrm>
            <a:prstGeom prst="rect">
              <a:avLst/>
            </a:prstGeom>
            <a:noFill/>
            <a:ln w="38100">
              <a:solidFill>
                <a:srgbClr val="046B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1847772" y="5813786"/>
            <a:ext cx="3240593" cy="1883024"/>
            <a:chOff x="1829491" y="5257038"/>
            <a:chExt cx="3240593" cy="1883024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2521647" y="5257038"/>
              <a:ext cx="1800237" cy="1883024"/>
              <a:chOff x="3780247" y="5562600"/>
              <a:chExt cx="1445572" cy="151204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環状矢印 5"/>
              <p:cNvSpPr/>
              <p:nvPr/>
            </p:nvSpPr>
            <p:spPr>
              <a:xfrm>
                <a:off x="3780247" y="5562600"/>
                <a:ext cx="1424216" cy="1424216"/>
              </a:xfrm>
              <a:prstGeom prst="circularArrow">
                <a:avLst>
                  <a:gd name="adj1" fmla="val 15071"/>
                  <a:gd name="adj2" fmla="val 1142319"/>
                  <a:gd name="adj3" fmla="val 20457683"/>
                  <a:gd name="adj4" fmla="val 10800000"/>
                  <a:gd name="adj5" fmla="val 12500"/>
                </a:avLst>
              </a:prstGeom>
              <a:solidFill>
                <a:schemeClr val="accent5">
                  <a:lumMod val="50000"/>
                </a:schemeClr>
              </a:solidFill>
              <a:ln w="19050">
                <a:solidFill>
                  <a:srgbClr val="FFFFFF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環状矢印 46"/>
              <p:cNvSpPr/>
              <p:nvPr/>
            </p:nvSpPr>
            <p:spPr>
              <a:xfrm flipH="1" flipV="1">
                <a:off x="3801603" y="5650433"/>
                <a:ext cx="1424216" cy="1424216"/>
              </a:xfrm>
              <a:prstGeom prst="circularArrow">
                <a:avLst>
                  <a:gd name="adj1" fmla="val 15071"/>
                  <a:gd name="adj2" fmla="val 1142319"/>
                  <a:gd name="adj3" fmla="val 20457683"/>
                  <a:gd name="adj4" fmla="val 10800000"/>
                  <a:gd name="adj5" fmla="val 12500"/>
                </a:avLst>
              </a:prstGeom>
              <a:solidFill>
                <a:schemeClr val="accent3">
                  <a:lumMod val="50000"/>
                </a:schemeClr>
              </a:solidFill>
              <a:ln w="19050">
                <a:solidFill>
                  <a:srgbClr val="FFFFFF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テキスト ボックス 49"/>
            <p:cNvSpPr txBox="1"/>
            <p:nvPr/>
          </p:nvSpPr>
          <p:spPr>
            <a:xfrm>
              <a:off x="1829491" y="5964583"/>
              <a:ext cx="32405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b="1" dirty="0" smtClean="0">
                  <a:effectLst>
                    <a:glow rad="190500">
                      <a:schemeClr val="bg1">
                        <a:alpha val="60000"/>
                      </a:schemeClr>
                    </a:glow>
                  </a:effectLst>
                </a:rPr>
                <a:t>切り替えながら戦</a:t>
              </a:r>
              <a:r>
                <a:rPr lang="ja-JP" altLang="en-US" sz="2400" b="1" dirty="0">
                  <a:effectLst>
                    <a:glow rad="190500">
                      <a:schemeClr val="bg1">
                        <a:alpha val="60000"/>
                      </a:schemeClr>
                    </a:glow>
                  </a:effectLst>
                </a:rPr>
                <a:t>う</a:t>
              </a:r>
              <a:endParaRPr kumimoji="1" lang="ja-JP" altLang="en-US" sz="2400" b="1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3373039" y="504945"/>
            <a:ext cx="3617542" cy="858557"/>
            <a:chOff x="3373039" y="504945"/>
            <a:chExt cx="3617542" cy="858557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3373039" y="516524"/>
              <a:ext cx="3496708" cy="842440"/>
              <a:chOff x="3373039" y="516524"/>
              <a:chExt cx="3496708" cy="842440"/>
            </a:xfrm>
          </p:grpSpPr>
          <p:sp>
            <p:nvSpPr>
              <p:cNvPr id="5" name="テキスト ボックス 4"/>
              <p:cNvSpPr txBox="1"/>
              <p:nvPr/>
            </p:nvSpPr>
            <p:spPr>
              <a:xfrm>
                <a:off x="3373039" y="516524"/>
                <a:ext cx="34967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 dirty="0" smtClean="0"/>
                  <a:t>ジャンル　：</a:t>
                </a:r>
                <a:r>
                  <a:rPr lang="ja-JP" altLang="en-US" sz="1400" dirty="0" smtClean="0"/>
                  <a:t>チームロボアクション</a:t>
                </a:r>
                <a:endParaRPr kumimoji="1" lang="ja-JP" altLang="en-US" sz="1400" dirty="0"/>
              </a:p>
            </p:txBody>
          </p:sp>
          <p:sp>
            <p:nvSpPr>
              <p:cNvPr id="61" name="テキスト ボックス 60"/>
              <p:cNvSpPr txBox="1"/>
              <p:nvPr/>
            </p:nvSpPr>
            <p:spPr>
              <a:xfrm>
                <a:off x="3373823" y="793668"/>
                <a:ext cx="33747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 dirty="0" smtClean="0"/>
                  <a:t>プレイ人数：</a:t>
                </a:r>
                <a:r>
                  <a:rPr lang="en-US" altLang="ja-JP" sz="1400" dirty="0"/>
                  <a:t>1</a:t>
                </a:r>
                <a:r>
                  <a:rPr lang="ja-JP" altLang="en-US" sz="1400" dirty="0" smtClean="0"/>
                  <a:t>人～</a:t>
                </a:r>
                <a:r>
                  <a:rPr lang="en-US" altLang="ja-JP" sz="1400" dirty="0" smtClean="0"/>
                  <a:t>4</a:t>
                </a:r>
                <a:r>
                  <a:rPr lang="ja-JP" altLang="en-US" sz="1400" dirty="0" smtClean="0"/>
                  <a:t>人</a:t>
                </a:r>
                <a:endParaRPr kumimoji="1" lang="ja-JP" altLang="en-US" sz="1400" dirty="0"/>
              </a:p>
            </p:txBody>
          </p:sp>
          <p:sp>
            <p:nvSpPr>
              <p:cNvPr id="62" name="テキスト ボックス 61"/>
              <p:cNvSpPr txBox="1"/>
              <p:nvPr/>
            </p:nvSpPr>
            <p:spPr>
              <a:xfrm>
                <a:off x="3381159" y="1051187"/>
                <a:ext cx="33747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 dirty="0" smtClean="0"/>
                  <a:t>制作環境　：</a:t>
                </a:r>
                <a:r>
                  <a:rPr lang="en-US" altLang="ja-JP" sz="1400" dirty="0" smtClean="0"/>
                  <a:t>C++</a:t>
                </a:r>
                <a:r>
                  <a:rPr lang="ja-JP" altLang="en-US" sz="1400" dirty="0" smtClean="0"/>
                  <a:t>（</a:t>
                </a:r>
                <a:r>
                  <a:rPr lang="en-US" altLang="ja-JP" sz="1400" dirty="0" smtClean="0"/>
                  <a:t>DirectX 9.0 ver.</a:t>
                </a:r>
                <a:r>
                  <a:rPr lang="ja-JP" altLang="en-US" sz="1400" dirty="0" smtClean="0"/>
                  <a:t>）</a:t>
                </a:r>
                <a:endParaRPr kumimoji="1" lang="ja-JP" altLang="en-US" sz="1400" dirty="0"/>
              </a:p>
            </p:txBody>
          </p:sp>
        </p:grpSp>
        <p:sp>
          <p:nvSpPr>
            <p:cNvPr id="48" name="正方形/長方形 47"/>
            <p:cNvSpPr/>
            <p:nvPr/>
          </p:nvSpPr>
          <p:spPr>
            <a:xfrm>
              <a:off x="3406375" y="504945"/>
              <a:ext cx="3584206" cy="858557"/>
            </a:xfrm>
            <a:prstGeom prst="rect">
              <a:avLst/>
            </a:prstGeom>
            <a:noFill/>
            <a:ln w="19050">
              <a:solidFill>
                <a:srgbClr val="046B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2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テキスト ボックス 95"/>
          <p:cNvSpPr txBox="1"/>
          <p:nvPr/>
        </p:nvSpPr>
        <p:spPr>
          <a:xfrm>
            <a:off x="2446308" y="88990"/>
            <a:ext cx="1965384" cy="923330"/>
          </a:xfrm>
          <a:prstGeom prst="rect">
            <a:avLst/>
          </a:prstGeom>
          <a:noFill/>
          <a:ln w="38100" cmpd="dbl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/>
              <a:t>目次</a:t>
            </a:r>
            <a:endParaRPr kumimoji="1" lang="ja-JP" altLang="en-US" sz="1600" b="1" dirty="0"/>
          </a:p>
        </p:txBody>
      </p:sp>
      <p:sp>
        <p:nvSpPr>
          <p:cNvPr id="98" name="六角形 97"/>
          <p:cNvSpPr/>
          <p:nvPr/>
        </p:nvSpPr>
        <p:spPr>
          <a:xfrm>
            <a:off x="1700973" y="2444689"/>
            <a:ext cx="1814943" cy="1583133"/>
          </a:xfrm>
          <a:prstGeom prst="hexagon">
            <a:avLst/>
          </a:prstGeom>
          <a:solidFill>
            <a:schemeClr val="bg1"/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sp>
        <p:nvSpPr>
          <p:cNvPr id="101" name="六角形 100"/>
          <p:cNvSpPr/>
          <p:nvPr/>
        </p:nvSpPr>
        <p:spPr>
          <a:xfrm>
            <a:off x="3223921" y="3301079"/>
            <a:ext cx="1814943" cy="1583133"/>
          </a:xfrm>
          <a:prstGeom prst="hexagon">
            <a:avLst/>
          </a:prstGeom>
          <a:solidFill>
            <a:schemeClr val="bg1"/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sp>
        <p:nvSpPr>
          <p:cNvPr id="103" name="六角形 102"/>
          <p:cNvSpPr/>
          <p:nvPr/>
        </p:nvSpPr>
        <p:spPr>
          <a:xfrm>
            <a:off x="1696541" y="4143719"/>
            <a:ext cx="1814943" cy="1583133"/>
          </a:xfrm>
          <a:prstGeom prst="hexagon">
            <a:avLst/>
          </a:prstGeom>
          <a:solidFill>
            <a:schemeClr val="bg1"/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1548127" y="2900260"/>
            <a:ext cx="216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/>
              <a:t>制作</a:t>
            </a:r>
            <a:r>
              <a:rPr lang="ja-JP" altLang="en-US" sz="2400" b="1" dirty="0" smtClean="0"/>
              <a:t>に</a:t>
            </a:r>
            <a:endParaRPr lang="en-US" altLang="ja-JP" sz="2400" b="1" dirty="0" smtClean="0"/>
          </a:p>
          <a:p>
            <a:pPr algn="ctr"/>
            <a:r>
              <a:rPr kumimoji="1" lang="ja-JP" altLang="en-US" sz="2400" b="1" dirty="0"/>
              <a:t>入</a:t>
            </a:r>
            <a:r>
              <a:rPr kumimoji="1" lang="ja-JP" altLang="en-US" sz="2400" b="1" dirty="0" smtClean="0"/>
              <a:t>るま</a:t>
            </a:r>
            <a:r>
              <a:rPr kumimoji="1" lang="ja-JP" altLang="en-US" sz="2400" b="1" dirty="0"/>
              <a:t>で</a:t>
            </a:r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2974699" y="3889253"/>
            <a:ext cx="231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/>
              <a:t>制作過程</a:t>
            </a:r>
            <a:endParaRPr kumimoji="1" lang="ja-JP" altLang="en-US" sz="2400" b="1" dirty="0"/>
          </a:p>
        </p:txBody>
      </p:sp>
      <p:grpSp>
        <p:nvGrpSpPr>
          <p:cNvPr id="107" name="グループ化 106"/>
          <p:cNvGrpSpPr/>
          <p:nvPr/>
        </p:nvGrpSpPr>
        <p:grpSpPr>
          <a:xfrm>
            <a:off x="2858603" y="4996609"/>
            <a:ext cx="2571993" cy="1583133"/>
            <a:chOff x="-196960" y="5498869"/>
            <a:chExt cx="3191083" cy="1941213"/>
          </a:xfrm>
          <a:solidFill>
            <a:schemeClr val="bg1"/>
          </a:solidFill>
        </p:grpSpPr>
        <p:sp>
          <p:nvSpPr>
            <p:cNvPr id="110" name="六角形 109"/>
            <p:cNvSpPr/>
            <p:nvPr/>
          </p:nvSpPr>
          <p:spPr>
            <a:xfrm>
              <a:off x="256387" y="5498869"/>
              <a:ext cx="2251807" cy="1941213"/>
            </a:xfrm>
            <a:prstGeom prst="hexagon">
              <a:avLst/>
            </a:prstGeom>
            <a:grpFill/>
            <a:ln w="38100">
              <a:solidFill>
                <a:srgbClr val="00C2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-196960" y="6186331"/>
              <a:ext cx="3191083" cy="943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 b="1" dirty="0" smtClean="0"/>
                <a:t>オンラインに</a:t>
              </a:r>
              <a:endParaRPr lang="en-US" altLang="ja-JP" sz="2200" b="1" dirty="0" smtClean="0"/>
            </a:p>
            <a:p>
              <a:pPr algn="ctr"/>
              <a:r>
                <a:rPr lang="ja-JP" altLang="en-US" sz="2200" b="1" dirty="0" smtClean="0"/>
                <a:t>ついて</a:t>
              </a:r>
              <a:endParaRPr lang="en-US" altLang="ja-JP" sz="2200" b="1" dirty="0" smtClean="0"/>
            </a:p>
          </p:txBody>
        </p:sp>
      </p:grpSp>
      <p:grpSp>
        <p:nvGrpSpPr>
          <p:cNvPr id="112" name="グループ化 111"/>
          <p:cNvGrpSpPr/>
          <p:nvPr/>
        </p:nvGrpSpPr>
        <p:grpSpPr>
          <a:xfrm>
            <a:off x="1540043" y="5838858"/>
            <a:ext cx="2178677" cy="1583133"/>
            <a:chOff x="2137820" y="6493216"/>
            <a:chExt cx="2703094" cy="1941213"/>
          </a:xfrm>
        </p:grpSpPr>
        <p:sp>
          <p:nvSpPr>
            <p:cNvPr id="115" name="六角形 114"/>
            <p:cNvSpPr/>
            <p:nvPr/>
          </p:nvSpPr>
          <p:spPr>
            <a:xfrm>
              <a:off x="2337488" y="6493216"/>
              <a:ext cx="2251806" cy="1941213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rgbClr val="00C2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テキスト ボックス 113"/>
            <p:cNvSpPr txBox="1"/>
            <p:nvPr/>
          </p:nvSpPr>
          <p:spPr>
            <a:xfrm>
              <a:off x="2137820" y="7121330"/>
              <a:ext cx="2703094" cy="943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200" b="1" dirty="0" smtClean="0"/>
                <a:t>ブース設営</a:t>
              </a:r>
              <a:endParaRPr lang="en-US" altLang="ja-JP" sz="2200" b="1" dirty="0" smtClean="0"/>
            </a:p>
            <a:p>
              <a:pPr algn="ctr"/>
              <a:r>
                <a:rPr lang="ja-JP" altLang="en-US" sz="2200" b="1" dirty="0" smtClean="0"/>
                <a:t>制作</a:t>
              </a:r>
              <a:r>
                <a:rPr lang="ja-JP" altLang="en-US" sz="2200" b="1" dirty="0"/>
                <a:t>秘話</a:t>
              </a:r>
              <a:endParaRPr lang="en-US" altLang="ja-JP" sz="2200" b="1" dirty="0" smtClean="0"/>
            </a:p>
          </p:txBody>
        </p:sp>
      </p:grpSp>
      <p:grpSp>
        <p:nvGrpSpPr>
          <p:cNvPr id="117" name="グループ化 116"/>
          <p:cNvGrpSpPr/>
          <p:nvPr/>
        </p:nvGrpSpPr>
        <p:grpSpPr>
          <a:xfrm>
            <a:off x="3179203" y="6687912"/>
            <a:ext cx="1930792" cy="1583133"/>
            <a:chOff x="4288413" y="7556511"/>
            <a:chExt cx="2395542" cy="1941213"/>
          </a:xfrm>
        </p:grpSpPr>
        <p:sp>
          <p:nvSpPr>
            <p:cNvPr id="120" name="六角形 119"/>
            <p:cNvSpPr/>
            <p:nvPr/>
          </p:nvSpPr>
          <p:spPr>
            <a:xfrm>
              <a:off x="4343896" y="7556511"/>
              <a:ext cx="2251806" cy="1941213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rgbClr val="00C2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テキスト ボックス 118"/>
            <p:cNvSpPr txBox="1"/>
            <p:nvPr/>
          </p:nvSpPr>
          <p:spPr>
            <a:xfrm>
              <a:off x="4288413" y="8147811"/>
              <a:ext cx="2395542" cy="1018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b="1" dirty="0" smtClean="0"/>
                <a:t>制作者</a:t>
              </a:r>
              <a:endParaRPr lang="en-US" altLang="ja-JP" sz="2400" b="1" dirty="0" smtClean="0"/>
            </a:p>
            <a:p>
              <a:pPr algn="ctr"/>
              <a:r>
                <a:rPr lang="ja-JP" altLang="en-US" sz="2400" b="1" dirty="0"/>
                <a:t>コメント</a:t>
              </a:r>
              <a:endParaRPr lang="en-US" altLang="ja-JP" sz="2400" b="1" dirty="0" smtClean="0"/>
            </a:p>
          </p:txBody>
        </p:sp>
      </p:grpSp>
      <p:sp>
        <p:nvSpPr>
          <p:cNvPr id="124" name="六角形 123"/>
          <p:cNvSpPr/>
          <p:nvPr/>
        </p:nvSpPr>
        <p:spPr>
          <a:xfrm>
            <a:off x="178025" y="1607592"/>
            <a:ext cx="1814943" cy="1583133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sp>
        <p:nvSpPr>
          <p:cNvPr id="125" name="六角形 124"/>
          <p:cNvSpPr/>
          <p:nvPr/>
        </p:nvSpPr>
        <p:spPr>
          <a:xfrm>
            <a:off x="4730584" y="4153674"/>
            <a:ext cx="1814943" cy="1583133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sp>
        <p:nvSpPr>
          <p:cNvPr id="126" name="六角形 125"/>
          <p:cNvSpPr/>
          <p:nvPr/>
        </p:nvSpPr>
        <p:spPr>
          <a:xfrm>
            <a:off x="1696538" y="7534017"/>
            <a:ext cx="1814943" cy="1583133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sp>
        <p:nvSpPr>
          <p:cNvPr id="127" name="六角形 126"/>
          <p:cNvSpPr/>
          <p:nvPr/>
        </p:nvSpPr>
        <p:spPr>
          <a:xfrm>
            <a:off x="173517" y="4991279"/>
            <a:ext cx="1814943" cy="1583133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sp>
        <p:nvSpPr>
          <p:cNvPr id="128" name="六角形 127"/>
          <p:cNvSpPr/>
          <p:nvPr/>
        </p:nvSpPr>
        <p:spPr>
          <a:xfrm>
            <a:off x="4746869" y="7529592"/>
            <a:ext cx="1814943" cy="1583133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sp>
        <p:nvSpPr>
          <p:cNvPr id="129" name="スライド番号プレースホルダー 3"/>
          <p:cNvSpPr txBox="1">
            <a:spLocks/>
          </p:cNvSpPr>
          <p:nvPr/>
        </p:nvSpPr>
        <p:spPr>
          <a:xfrm>
            <a:off x="5314949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Black Ops One" panose="02000000000000000000" pitchFamily="2" charset="0"/>
              </a:rPr>
              <a:t>2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3210758" y="1599790"/>
            <a:ext cx="1814943" cy="1583133"/>
            <a:chOff x="298291" y="1449820"/>
            <a:chExt cx="2251807" cy="1941213"/>
          </a:xfrm>
        </p:grpSpPr>
        <p:sp>
          <p:nvSpPr>
            <p:cNvPr id="37" name="六角形 36"/>
            <p:cNvSpPr/>
            <p:nvPr/>
          </p:nvSpPr>
          <p:spPr>
            <a:xfrm>
              <a:off x="298291" y="1449820"/>
              <a:ext cx="2251807" cy="1941213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rgbClr val="00C2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904294" y="1449820"/>
              <a:ext cx="1105245" cy="717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dirty="0">
                  <a:latin typeface="Black Ops One" panose="02000000000000000000" pitchFamily="2" charset="0"/>
                </a:rPr>
                <a:t>3</a:t>
              </a:r>
              <a:r>
                <a:rPr kumimoji="1" lang="en-US" altLang="ja-JP" sz="3200" dirty="0" smtClean="0">
                  <a:latin typeface="Black Ops One" panose="02000000000000000000" pitchFamily="2" charset="0"/>
                </a:rPr>
                <a:t>P</a:t>
              </a:r>
              <a:endParaRPr kumimoji="1" lang="ja-JP" altLang="en-US" sz="3200" dirty="0">
                <a:latin typeface="Black Ops One" panose="02000000000000000000" pitchFamily="2" charset="0"/>
              </a:endParaRPr>
            </a:p>
          </p:txBody>
        </p:sp>
      </p:grpSp>
      <p:sp>
        <p:nvSpPr>
          <p:cNvPr id="39" name="テキスト ボックス 38"/>
          <p:cNvSpPr txBox="1"/>
          <p:nvPr/>
        </p:nvSpPr>
        <p:spPr>
          <a:xfrm>
            <a:off x="3063345" y="2155475"/>
            <a:ext cx="216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 smtClean="0"/>
              <a:t>制作過程</a:t>
            </a:r>
            <a:endParaRPr kumimoji="1" lang="ja-JP" altLang="en-US" sz="2800" b="1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156452" y="2433240"/>
            <a:ext cx="890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 smtClean="0">
                <a:latin typeface="Black Ops One" panose="02000000000000000000" pitchFamily="2" charset="0"/>
              </a:rPr>
              <a:t>4</a:t>
            </a:r>
            <a:r>
              <a:rPr kumimoji="1" lang="en-US" altLang="ja-JP" sz="3200" dirty="0" smtClean="0">
                <a:latin typeface="Black Ops One" panose="02000000000000000000" pitchFamily="2" charset="0"/>
              </a:rPr>
              <a:t>P</a:t>
            </a:r>
            <a:endParaRPr kumimoji="1" lang="ja-JP" altLang="en-US" sz="3200" dirty="0">
              <a:latin typeface="Black Ops One" panose="02000000000000000000" pitchFamily="2" charset="0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65659" y="3329882"/>
            <a:ext cx="173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Black Ops One" panose="02000000000000000000" pitchFamily="2" charset="0"/>
              </a:rPr>
              <a:t>5P~9P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090413" y="4146792"/>
            <a:ext cx="1078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>
                <a:latin typeface="Black Ops One" panose="02000000000000000000" pitchFamily="2" charset="0"/>
              </a:rPr>
              <a:t>10</a:t>
            </a:r>
            <a:r>
              <a:rPr kumimoji="1" lang="en-US" altLang="ja-JP" sz="2800" dirty="0" smtClean="0">
                <a:latin typeface="Black Ops One" panose="02000000000000000000" pitchFamily="2" charset="0"/>
              </a:rPr>
              <a:t>P</a:t>
            </a:r>
            <a:endParaRPr kumimoji="1" lang="ja-JP" altLang="en-US" sz="2800" dirty="0">
              <a:latin typeface="Black Ops One" panose="02000000000000000000" pitchFamily="2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343387" y="4634083"/>
            <a:ext cx="2571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200" b="1" dirty="0" smtClean="0"/>
              <a:t>卒業プレ</a:t>
            </a:r>
            <a:endParaRPr lang="en-US" altLang="ja-JP" sz="2200" b="1" dirty="0" smtClean="0"/>
          </a:p>
          <a:p>
            <a:pPr algn="ctr"/>
            <a:r>
              <a:rPr lang="ja-JP" altLang="en-US" sz="2200" b="1" dirty="0"/>
              <a:t>当日</a:t>
            </a:r>
            <a:r>
              <a:rPr lang="ja-JP" altLang="en-US" sz="2200" b="1" dirty="0" smtClean="0"/>
              <a:t>の様子</a:t>
            </a:r>
            <a:endParaRPr lang="en-US" altLang="ja-JP" sz="2200" b="1" dirty="0" smtClean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601303" y="5011122"/>
            <a:ext cx="1086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 smtClean="0">
                <a:latin typeface="Black Ops One" panose="02000000000000000000" pitchFamily="2" charset="0"/>
              </a:rPr>
              <a:t>1</a:t>
            </a:r>
            <a:r>
              <a:rPr lang="en-US" altLang="ja-JP" sz="3200" dirty="0">
                <a:latin typeface="Black Ops One" panose="02000000000000000000" pitchFamily="2" charset="0"/>
              </a:rPr>
              <a:t>1</a:t>
            </a:r>
            <a:r>
              <a:rPr kumimoji="1" lang="en-US" altLang="ja-JP" sz="3200" dirty="0" smtClean="0">
                <a:latin typeface="Black Ops One" panose="02000000000000000000" pitchFamily="2" charset="0"/>
              </a:rPr>
              <a:t>P</a:t>
            </a:r>
            <a:endParaRPr kumimoji="1" lang="ja-JP" altLang="en-US" sz="3200" dirty="0">
              <a:latin typeface="Black Ops One" panose="02000000000000000000" pitchFamily="2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090276" y="5861963"/>
            <a:ext cx="1078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>
                <a:latin typeface="Black Ops One" panose="02000000000000000000" pitchFamily="2" charset="0"/>
              </a:rPr>
              <a:t>1</a:t>
            </a:r>
            <a:r>
              <a:rPr lang="en-US" altLang="ja-JP" sz="2800" dirty="0">
                <a:latin typeface="Black Ops One" panose="02000000000000000000" pitchFamily="2" charset="0"/>
              </a:rPr>
              <a:t>2</a:t>
            </a:r>
            <a:r>
              <a:rPr kumimoji="1" lang="en-US" altLang="ja-JP" sz="2800" dirty="0" smtClean="0">
                <a:latin typeface="Black Ops One" panose="02000000000000000000" pitchFamily="2" charset="0"/>
              </a:rPr>
              <a:t>P</a:t>
            </a:r>
            <a:endParaRPr kumimoji="1" lang="ja-JP" altLang="en-US" sz="2800" dirty="0">
              <a:latin typeface="Black Ops One" panose="02000000000000000000" pitchFamily="2" charset="0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579122" y="6702213"/>
            <a:ext cx="1078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>
                <a:latin typeface="Black Ops One" panose="02000000000000000000" pitchFamily="2" charset="0"/>
              </a:rPr>
              <a:t>13</a:t>
            </a:r>
            <a:r>
              <a:rPr kumimoji="1" lang="en-US" altLang="ja-JP" sz="2800" dirty="0" smtClean="0">
                <a:latin typeface="Black Ops One" panose="02000000000000000000" pitchFamily="2" charset="0"/>
              </a:rPr>
              <a:t>P</a:t>
            </a:r>
            <a:endParaRPr kumimoji="1" lang="ja-JP" altLang="en-US" sz="2800" dirty="0">
              <a:latin typeface="Black Ops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下矢印 11"/>
          <p:cNvSpPr/>
          <p:nvPr/>
        </p:nvSpPr>
        <p:spPr>
          <a:xfrm>
            <a:off x="76214" y="1203158"/>
            <a:ext cx="994598" cy="8498704"/>
          </a:xfrm>
          <a:prstGeom prst="downArrow">
            <a:avLst>
              <a:gd name="adj1" fmla="val 71538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rgbClr val="00C210"/>
              </a:gs>
              <a:gs pos="100000">
                <a:srgbClr val="00C210"/>
              </a:gs>
            </a:gsLst>
            <a:lin ang="5400000" scaled="1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67067" y="1038702"/>
            <a:ext cx="5558589" cy="610657"/>
          </a:xfrm>
          <a:prstGeom prst="rect">
            <a:avLst/>
          </a:prstGeom>
          <a:noFill/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/>
              <a:t>話し合い・提案書・企画書・ブース設営図</a:t>
            </a:r>
            <a:endParaRPr kumimoji="1" lang="en-US" altLang="ja-JP" b="1" dirty="0" smtClean="0"/>
          </a:p>
          <a:p>
            <a:pPr algn="ctr"/>
            <a:r>
              <a:rPr lang="ja-JP" altLang="en-US" b="1" dirty="0" smtClean="0"/>
              <a:t>仕様書・ガントチャート・プロトタイプ版提出</a:t>
            </a:r>
            <a:endParaRPr kumimoji="1" lang="ja-JP" altLang="en-US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167068" y="6602249"/>
            <a:ext cx="5558588" cy="617960"/>
          </a:xfrm>
          <a:prstGeom prst="rect">
            <a:avLst/>
          </a:prstGeom>
          <a:noFill/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/>
              <a:t>マスター版・</a:t>
            </a:r>
            <a:r>
              <a:rPr kumimoji="1" lang="en-US" altLang="ja-JP" b="1" dirty="0" smtClean="0"/>
              <a:t>PV</a:t>
            </a:r>
            <a:r>
              <a:rPr kumimoji="1" lang="ja-JP" altLang="en-US" b="1" dirty="0" smtClean="0"/>
              <a:t>提出</a:t>
            </a:r>
            <a:endParaRPr kumimoji="1" lang="en-US" altLang="ja-JP" b="1" dirty="0" smtClean="0"/>
          </a:p>
          <a:p>
            <a:pPr algn="ctr"/>
            <a:r>
              <a:rPr lang="ja-JP" altLang="en-US" b="1" dirty="0" smtClean="0"/>
              <a:t>卒業プレゼンテーション</a:t>
            </a:r>
            <a:endParaRPr kumimoji="1" lang="ja-JP" altLang="en-US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167067" y="4761310"/>
            <a:ext cx="5558588" cy="597720"/>
          </a:xfrm>
          <a:prstGeom prst="rect">
            <a:avLst/>
          </a:prstGeom>
          <a:noFill/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smtClean="0">
                <a:solidFill>
                  <a:schemeClr val="tx1"/>
                </a:solidFill>
              </a:rPr>
              <a:t>β</a:t>
            </a:r>
            <a:r>
              <a:rPr lang="ja-JP" altLang="en-US" b="1" dirty="0" smtClean="0">
                <a:solidFill>
                  <a:schemeClr val="tx1"/>
                </a:solidFill>
              </a:rPr>
              <a:t>版・スクリーンショット・プレイ動画提出</a:t>
            </a:r>
            <a:endParaRPr lang="en-US" altLang="ja-JP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最後</a:t>
            </a:r>
            <a:r>
              <a:rPr lang="ja-JP" altLang="en-US" b="1" dirty="0" smtClean="0">
                <a:solidFill>
                  <a:schemeClr val="tx1"/>
                </a:solidFill>
              </a:rPr>
              <a:t>の冬休み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167067" y="2933933"/>
            <a:ext cx="5558589" cy="610292"/>
          </a:xfrm>
          <a:prstGeom prst="rect">
            <a:avLst/>
          </a:prstGeom>
          <a:noFill/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/>
              <a:t>プレ</a:t>
            </a:r>
            <a:r>
              <a:rPr kumimoji="1" lang="en-US" altLang="ja-JP" b="1" dirty="0" smtClean="0"/>
              <a:t>α</a:t>
            </a:r>
            <a:r>
              <a:rPr kumimoji="1" lang="ja-JP" altLang="en-US" b="1" dirty="0" smtClean="0"/>
              <a:t>版・プレイ動画</a:t>
            </a:r>
            <a:r>
              <a:rPr lang="ja-JP" altLang="en-US" b="1" dirty="0" smtClean="0"/>
              <a:t>・</a:t>
            </a:r>
            <a:r>
              <a:rPr lang="en-US" altLang="ja-JP" b="1" dirty="0" smtClean="0"/>
              <a:t>α</a:t>
            </a:r>
            <a:r>
              <a:rPr lang="ja-JP" altLang="en-US" b="1" dirty="0" smtClean="0"/>
              <a:t>版</a:t>
            </a:r>
            <a:endParaRPr lang="en-US" altLang="ja-JP" b="1" dirty="0" smtClean="0"/>
          </a:p>
          <a:p>
            <a:pPr algn="ctr"/>
            <a:r>
              <a:rPr kumimoji="1" lang="ja-JP" altLang="en-US" b="1" dirty="0" smtClean="0"/>
              <a:t>操作</a:t>
            </a:r>
            <a:r>
              <a:rPr kumimoji="1" lang="ja-JP" altLang="en-US" b="1" dirty="0"/>
              <a:t>説明書</a:t>
            </a:r>
            <a:r>
              <a:rPr kumimoji="1" lang="ja-JP" altLang="en-US" b="1" dirty="0" smtClean="0"/>
              <a:t>の提出</a:t>
            </a:r>
            <a:endParaRPr kumimoji="1" lang="ja-JP" altLang="en-US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1167068" y="8409769"/>
            <a:ext cx="5558588" cy="444181"/>
          </a:xfrm>
          <a:prstGeom prst="rect">
            <a:avLst/>
          </a:prstGeom>
          <a:noFill/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/>
              <a:t>アーカイブ・動画作成</a:t>
            </a:r>
            <a:endParaRPr kumimoji="1" lang="ja-JP" altLang="en-US" b="1" dirty="0"/>
          </a:p>
        </p:txBody>
      </p:sp>
      <p:sp>
        <p:nvSpPr>
          <p:cNvPr id="29" name="ホームベース 28"/>
          <p:cNvSpPr/>
          <p:nvPr/>
        </p:nvSpPr>
        <p:spPr>
          <a:xfrm>
            <a:off x="76213" y="1002968"/>
            <a:ext cx="1307417" cy="682123"/>
          </a:xfrm>
          <a:prstGeom prst="homePlate">
            <a:avLst>
              <a:gd name="adj" fmla="val 24545"/>
            </a:avLst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 smtClean="0"/>
              <a:t>10</a:t>
            </a:r>
            <a:r>
              <a:rPr kumimoji="1" lang="ja-JP" altLang="en-US" sz="3200" b="1" dirty="0" smtClean="0"/>
              <a:t>月</a:t>
            </a:r>
            <a:endParaRPr kumimoji="1" lang="ja-JP" altLang="en-US" sz="3200" b="1" dirty="0"/>
          </a:p>
        </p:txBody>
      </p:sp>
      <p:sp>
        <p:nvSpPr>
          <p:cNvPr id="30" name="ホームベース 29"/>
          <p:cNvSpPr/>
          <p:nvPr/>
        </p:nvSpPr>
        <p:spPr>
          <a:xfrm>
            <a:off x="76213" y="2898017"/>
            <a:ext cx="1307417" cy="682123"/>
          </a:xfrm>
          <a:prstGeom prst="homePlate">
            <a:avLst>
              <a:gd name="adj" fmla="val 24545"/>
            </a:avLst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 smtClean="0"/>
              <a:t>11</a:t>
            </a:r>
            <a:r>
              <a:rPr kumimoji="1" lang="ja-JP" altLang="en-US" sz="3200" b="1" dirty="0" smtClean="0"/>
              <a:t>月</a:t>
            </a:r>
            <a:endParaRPr kumimoji="1" lang="ja-JP" altLang="en-US" sz="3200" b="1" dirty="0"/>
          </a:p>
        </p:txBody>
      </p:sp>
      <p:sp>
        <p:nvSpPr>
          <p:cNvPr id="31" name="ホームベース 30"/>
          <p:cNvSpPr/>
          <p:nvPr/>
        </p:nvSpPr>
        <p:spPr>
          <a:xfrm>
            <a:off x="79620" y="4728256"/>
            <a:ext cx="1307417" cy="682123"/>
          </a:xfrm>
          <a:prstGeom prst="homePlate">
            <a:avLst>
              <a:gd name="adj" fmla="val 24545"/>
            </a:avLst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 smtClean="0"/>
              <a:t>12</a:t>
            </a:r>
            <a:r>
              <a:rPr kumimoji="1" lang="ja-JP" altLang="en-US" sz="3200" b="1" dirty="0" smtClean="0"/>
              <a:t>月</a:t>
            </a:r>
            <a:endParaRPr kumimoji="1" lang="ja-JP" altLang="en-US" sz="3200" b="1" dirty="0"/>
          </a:p>
        </p:txBody>
      </p:sp>
      <p:sp>
        <p:nvSpPr>
          <p:cNvPr id="32" name="ホームベース 31"/>
          <p:cNvSpPr/>
          <p:nvPr/>
        </p:nvSpPr>
        <p:spPr>
          <a:xfrm>
            <a:off x="76213" y="6570167"/>
            <a:ext cx="1307417" cy="682123"/>
          </a:xfrm>
          <a:prstGeom prst="homePlate">
            <a:avLst>
              <a:gd name="adj" fmla="val 24545"/>
            </a:avLst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1</a:t>
            </a:r>
            <a:r>
              <a:rPr kumimoji="1" lang="ja-JP" altLang="en-US" sz="3200" b="1" dirty="0" smtClean="0"/>
              <a:t>月</a:t>
            </a:r>
            <a:endParaRPr kumimoji="1" lang="ja-JP" altLang="en-US" sz="3200" b="1" dirty="0"/>
          </a:p>
        </p:txBody>
      </p:sp>
      <p:sp>
        <p:nvSpPr>
          <p:cNvPr id="33" name="ホームベース 32"/>
          <p:cNvSpPr/>
          <p:nvPr/>
        </p:nvSpPr>
        <p:spPr>
          <a:xfrm>
            <a:off x="76213" y="8298547"/>
            <a:ext cx="1307417" cy="682123"/>
          </a:xfrm>
          <a:prstGeom prst="homePlate">
            <a:avLst>
              <a:gd name="adj" fmla="val 24545"/>
            </a:avLst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 smtClean="0"/>
              <a:t>2</a:t>
            </a:r>
            <a:r>
              <a:rPr kumimoji="1" lang="ja-JP" altLang="en-US" sz="3200" b="1" dirty="0" smtClean="0"/>
              <a:t>月</a:t>
            </a:r>
            <a:endParaRPr kumimoji="1" lang="ja-JP" altLang="en-US" sz="3200" b="1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616854" y="132637"/>
            <a:ext cx="3624292" cy="923330"/>
          </a:xfrm>
          <a:prstGeom prst="rect">
            <a:avLst/>
          </a:prstGeom>
          <a:noFill/>
          <a:ln w="38100" cmpd="dbl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/>
              <a:t>制作</a:t>
            </a:r>
            <a:r>
              <a:rPr lang="ja-JP" altLang="en-US" sz="5400" b="1" dirty="0"/>
              <a:t>過程</a:t>
            </a:r>
            <a:endParaRPr kumimoji="1" lang="ja-JP" altLang="en-US" sz="1600" b="1" dirty="0"/>
          </a:p>
        </p:txBody>
      </p:sp>
      <p:sp>
        <p:nvSpPr>
          <p:cNvPr id="20" name="スライド番号プレースホルダー 3"/>
          <p:cNvSpPr txBox="1">
            <a:spLocks/>
          </p:cNvSpPr>
          <p:nvPr/>
        </p:nvSpPr>
        <p:spPr>
          <a:xfrm>
            <a:off x="-1071562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Black Ops One" panose="02000000000000000000" pitchFamily="2" charset="0"/>
              </a:rPr>
              <a:t>3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r="2631" b="23477"/>
          <a:stretch/>
        </p:blipFill>
        <p:spPr>
          <a:xfrm>
            <a:off x="4860761" y="1735702"/>
            <a:ext cx="1832816" cy="1111887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1152830" y="1833181"/>
            <a:ext cx="3789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ゲーム</a:t>
            </a:r>
            <a:r>
              <a:rPr lang="ja-JP" altLang="en-US" dirty="0"/>
              <a:t>制作</a:t>
            </a:r>
            <a:r>
              <a:rPr lang="ja-JP" altLang="en-US" dirty="0" smtClean="0"/>
              <a:t>にするにあたって　</a:t>
            </a:r>
            <a:r>
              <a:rPr kumimoji="1" lang="ja-JP" altLang="en-US" dirty="0" smtClean="0"/>
              <a:t>じっくりと話し合った期間でした。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話し合いはとても大事なことです。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167067" y="8946593"/>
            <a:ext cx="555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最後の制作まとめ。今までの制作を思い出し、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資料と動画で今までの制作記録を残していきます。</a:t>
            </a:r>
            <a:endParaRPr kumimoji="1" lang="en-US" altLang="ja-JP" dirty="0" smtClean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070812" y="7344933"/>
            <a:ext cx="407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いよいよ本番。この日の為に時間を</a:t>
            </a:r>
            <a:endParaRPr kumimoji="1" lang="en-US" altLang="ja-JP" dirty="0" smtClean="0"/>
          </a:p>
          <a:p>
            <a:r>
              <a:rPr kumimoji="1" lang="ja-JP" altLang="en-US" dirty="0" smtClean="0"/>
              <a:t>かけて制作をしてきました。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皆さん楽しんでくれるでしょうか。</a:t>
            </a:r>
            <a:endParaRPr kumimoji="1" lang="en-US" altLang="ja-JP" dirty="0" smtClean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070812" y="5512567"/>
            <a:ext cx="3906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制作もいよいよ大詰め。最後の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冬休みは充実できるように</a:t>
            </a:r>
            <a:r>
              <a:rPr lang="ja-JP" altLang="en-US" dirty="0" smtClean="0"/>
              <a:t>、作業も</a:t>
            </a:r>
            <a:endParaRPr lang="en-US" altLang="ja-JP" dirty="0" smtClean="0"/>
          </a:p>
          <a:p>
            <a:r>
              <a:rPr lang="ja-JP" altLang="en-US" dirty="0" smtClean="0"/>
              <a:t>スピードを上げて取り組</a:t>
            </a:r>
            <a:r>
              <a:rPr lang="ja-JP" altLang="en-US" dirty="0"/>
              <a:t>み</a:t>
            </a:r>
            <a:r>
              <a:rPr lang="ja-JP" altLang="en-US" dirty="0" smtClean="0"/>
              <a:t>ました。</a:t>
            </a:r>
            <a:endParaRPr kumimoji="1" lang="en-US" altLang="ja-JP" dirty="0" smtClean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152830" y="3676006"/>
            <a:ext cx="3625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ゲームとしてプレイできるための</a:t>
            </a:r>
            <a:r>
              <a:rPr lang="ja-JP" altLang="en-US" dirty="0"/>
              <a:t>土台</a:t>
            </a:r>
            <a:r>
              <a:rPr kumimoji="1" lang="ja-JP" altLang="en-US" dirty="0" smtClean="0"/>
              <a:t>制作でした。かなり完成度が高く、作品にも期待が高まります。</a:t>
            </a:r>
            <a:endParaRPr kumimoji="1" lang="en-US" altLang="ja-JP" dirty="0" smtClean="0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7459" r="28889" b="23405"/>
          <a:stretch/>
        </p:blipFill>
        <p:spPr>
          <a:xfrm>
            <a:off x="4860761" y="3636275"/>
            <a:ext cx="1832816" cy="1030920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</a:effectLst>
        </p:spPr>
      </p:pic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4"/>
          <a:srcRect l="11790" t="4547" r="4938" b="8464"/>
          <a:stretch/>
        </p:blipFill>
        <p:spPr>
          <a:xfrm>
            <a:off x="4860761" y="5470252"/>
            <a:ext cx="1880803" cy="1016107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</a:effectLst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39" y="7312852"/>
            <a:ext cx="1859116" cy="1027709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967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方形/長方形 55"/>
          <p:cNvSpPr/>
          <p:nvPr/>
        </p:nvSpPr>
        <p:spPr>
          <a:xfrm>
            <a:off x="-123825" y="5116727"/>
            <a:ext cx="3438524" cy="4855947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41" y="6305579"/>
            <a:ext cx="2328246" cy="3364479"/>
          </a:xfrm>
          <a:prstGeom prst="rect">
            <a:avLst/>
          </a:prstGeom>
          <a:ln w="38100">
            <a:noFill/>
          </a:ln>
          <a:effectLst>
            <a:glow rad="38100">
              <a:schemeClr val="tx2">
                <a:lumMod val="50000"/>
              </a:schemeClr>
            </a:glow>
          </a:effectLst>
        </p:spPr>
      </p:pic>
      <p:sp>
        <p:nvSpPr>
          <p:cNvPr id="37" name="角丸四角形 36"/>
          <p:cNvSpPr/>
          <p:nvPr/>
        </p:nvSpPr>
        <p:spPr>
          <a:xfrm>
            <a:off x="194199" y="2874114"/>
            <a:ext cx="3019124" cy="1442752"/>
          </a:xfrm>
          <a:prstGeom prst="roundRect">
            <a:avLst/>
          </a:prstGeom>
          <a:solidFill>
            <a:srgbClr val="FFFFFF">
              <a:alpha val="50196"/>
            </a:srgbClr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87849" y="55001"/>
            <a:ext cx="5690409" cy="923330"/>
          </a:xfrm>
          <a:prstGeom prst="rect">
            <a:avLst/>
          </a:prstGeom>
          <a:noFill/>
          <a:ln w="38100" cmpd="dbl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/>
              <a:t>制作</a:t>
            </a:r>
            <a:r>
              <a:rPr lang="ja-JP" altLang="en-US" sz="5400" b="1" dirty="0" smtClean="0"/>
              <a:t>に入るまで</a:t>
            </a:r>
            <a:endParaRPr kumimoji="1" lang="ja-JP" altLang="en-US" sz="5400" b="1" dirty="0"/>
          </a:p>
        </p:txBody>
      </p:sp>
      <p:sp>
        <p:nvSpPr>
          <p:cNvPr id="2" name="ホームベース 1"/>
          <p:cNvSpPr/>
          <p:nvPr/>
        </p:nvSpPr>
        <p:spPr>
          <a:xfrm>
            <a:off x="-114300" y="4584526"/>
            <a:ext cx="3429000" cy="532201"/>
          </a:xfrm>
          <a:prstGeom prst="homePlate">
            <a:avLst>
              <a:gd name="adj" fmla="val 29653"/>
            </a:avLst>
          </a:prstGeom>
          <a:noFill/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/>
              <a:t>提案書作成</a:t>
            </a:r>
            <a:endParaRPr kumimoji="1" lang="ja-JP" altLang="en-US" sz="2800" b="1" dirty="0"/>
          </a:p>
        </p:txBody>
      </p:sp>
      <p:sp>
        <p:nvSpPr>
          <p:cNvPr id="22" name="六角形 21"/>
          <p:cNvSpPr/>
          <p:nvPr/>
        </p:nvSpPr>
        <p:spPr>
          <a:xfrm>
            <a:off x="194199" y="1423265"/>
            <a:ext cx="2937384" cy="1450848"/>
          </a:xfrm>
          <a:prstGeom prst="hexagon">
            <a:avLst/>
          </a:prstGeom>
          <a:noFill/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3" t="4600" r="48054" b="38318"/>
          <a:stretch/>
        </p:blipFill>
        <p:spPr>
          <a:xfrm>
            <a:off x="1737136" y="1936038"/>
            <a:ext cx="1045120" cy="843832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877626" y="1001456"/>
            <a:ext cx="1570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/>
              <a:t>制作テーマ</a:t>
            </a:r>
            <a:endParaRPr kumimoji="1" lang="ja-JP" altLang="en-US" sz="2000" b="1" dirty="0"/>
          </a:p>
        </p:txBody>
      </p:sp>
      <p:sp>
        <p:nvSpPr>
          <p:cNvPr id="24" name="六角形 23"/>
          <p:cNvSpPr/>
          <p:nvPr/>
        </p:nvSpPr>
        <p:spPr>
          <a:xfrm>
            <a:off x="3641528" y="1423265"/>
            <a:ext cx="2937384" cy="1450848"/>
          </a:xfrm>
          <a:prstGeom prst="hexagon">
            <a:avLst/>
          </a:prstGeom>
          <a:noFill/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463" y="1502655"/>
            <a:ext cx="921965" cy="1303044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4073900" y="1012708"/>
            <a:ext cx="207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/>
              <a:t>留意点</a:t>
            </a:r>
            <a:endParaRPr kumimoji="1" lang="ja-JP" altLang="en-US" sz="2000" b="1" dirty="0"/>
          </a:p>
        </p:txBody>
      </p:sp>
      <p:sp>
        <p:nvSpPr>
          <p:cNvPr id="26" name="十字形 25"/>
          <p:cNvSpPr/>
          <p:nvPr/>
        </p:nvSpPr>
        <p:spPr>
          <a:xfrm>
            <a:off x="2972376" y="1707994"/>
            <a:ext cx="840224" cy="840224"/>
          </a:xfrm>
          <a:prstGeom prst="plus">
            <a:avLst>
              <a:gd name="adj" fmla="val 44372"/>
            </a:avLst>
          </a:prstGeom>
          <a:solidFill>
            <a:schemeClr val="accent1"/>
          </a:solidFill>
          <a:ln w="38100">
            <a:solidFill>
              <a:schemeClr val="tx1"/>
            </a:solidFill>
          </a:ln>
          <a:effectLst>
            <a:glow rad="63500">
              <a:schemeClr val="tx2">
                <a:lumMod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7" y="1525625"/>
            <a:ext cx="1107651" cy="944255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3905533" y="2465846"/>
            <a:ext cx="247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900" b="1" dirty="0" smtClean="0">
                <a:effectLst>
                  <a:glow rad="63500">
                    <a:schemeClr val="bg1"/>
                  </a:glow>
                </a:effectLst>
              </a:rPr>
              <a:t>※ </a:t>
            </a:r>
            <a:r>
              <a:rPr lang="ja-JP" altLang="en-US" sz="900" b="1" dirty="0" smtClean="0">
                <a:effectLst>
                  <a:glow rad="63500">
                    <a:schemeClr val="bg1"/>
                  </a:glow>
                </a:effectLst>
              </a:rPr>
              <a:t>福岡</a:t>
            </a:r>
            <a:r>
              <a:rPr lang="ja-JP" altLang="en-US" sz="900" b="1" dirty="0">
                <a:effectLst>
                  <a:glow rad="63500">
                    <a:schemeClr val="bg1"/>
                  </a:glow>
                </a:effectLst>
              </a:rPr>
              <a:t>のゲーム制作会社</a:t>
            </a:r>
            <a:r>
              <a:rPr lang="en-US" altLang="ja-JP" sz="900" b="1" dirty="0">
                <a:effectLst>
                  <a:glow rad="63500">
                    <a:schemeClr val="bg1"/>
                  </a:glow>
                </a:effectLst>
              </a:rPr>
              <a:t>3</a:t>
            </a:r>
            <a:r>
              <a:rPr lang="ja-JP" altLang="en-US" sz="900" b="1" dirty="0">
                <a:effectLst>
                  <a:glow rad="63500">
                    <a:schemeClr val="bg1"/>
                  </a:glow>
                </a:effectLst>
              </a:rPr>
              <a:t>社が主催と</a:t>
            </a:r>
            <a:r>
              <a:rPr lang="ja-JP" altLang="en-US" sz="900" b="1" dirty="0" smtClean="0">
                <a:effectLst>
                  <a:glow rad="63500">
                    <a:schemeClr val="bg1"/>
                  </a:glow>
                </a:effectLst>
              </a:rPr>
              <a:t>なり</a:t>
            </a:r>
            <a:endParaRPr lang="en-US" altLang="ja-JP" sz="900" b="1" dirty="0" smtClean="0">
              <a:effectLst>
                <a:glow rad="63500">
                  <a:schemeClr val="bg1"/>
                </a:glow>
              </a:effectLst>
            </a:endParaRPr>
          </a:p>
          <a:p>
            <a:pPr algn="ctr"/>
            <a:r>
              <a:rPr lang="ja-JP" altLang="en-US" sz="900" b="1" dirty="0" smtClean="0">
                <a:effectLst>
                  <a:glow rad="63500">
                    <a:schemeClr val="bg1"/>
                  </a:glow>
                </a:effectLst>
              </a:rPr>
              <a:t>開催</a:t>
            </a:r>
            <a:r>
              <a:rPr lang="ja-JP" altLang="en-US" sz="900" b="1" dirty="0">
                <a:effectLst>
                  <a:glow rad="63500">
                    <a:schemeClr val="bg1"/>
                  </a:glow>
                </a:effectLst>
              </a:rPr>
              <a:t>されたゲームイベント</a:t>
            </a:r>
            <a:endParaRPr kumimoji="1" lang="ja-JP" altLang="en-US" sz="1050" b="1" dirty="0">
              <a:effectLst>
                <a:glow rad="63500">
                  <a:schemeClr val="bg1"/>
                </a:glow>
              </a:effectLst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3774384" y="1648467"/>
            <a:ext cx="2800448" cy="865374"/>
            <a:chOff x="3649120" y="1717957"/>
            <a:chExt cx="3093272" cy="865374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3649120" y="1752334"/>
              <a:ext cx="3093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b="1" dirty="0" smtClean="0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GFF AWARD 2020</a:t>
              </a:r>
            </a:p>
            <a:p>
              <a:pPr algn="ctr"/>
              <a:r>
                <a:rPr kumimoji="1" lang="ja-JP" altLang="en-US" sz="2400" b="1" dirty="0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エントリ</a:t>
              </a:r>
              <a:r>
                <a:rPr kumimoji="1" lang="ja-JP" altLang="en-US" sz="2400" b="1" dirty="0" smtClean="0"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ー</a:t>
              </a:r>
              <a:endParaRPr kumimoji="1" lang="ja-JP" altLang="en-US" sz="24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3757228" y="1717957"/>
              <a:ext cx="3437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b="1" dirty="0"/>
                <a:t>※</a:t>
              </a:r>
              <a:endParaRPr kumimoji="1" lang="ja-JP" altLang="en-US" sz="1100" b="1" dirty="0"/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565924" y="1482227"/>
            <a:ext cx="2647399" cy="1293224"/>
            <a:chOff x="565924" y="1482227"/>
            <a:chExt cx="2647399" cy="1293224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565924" y="1482227"/>
              <a:ext cx="955152" cy="769441"/>
            </a:xfrm>
            <a:prstGeom prst="rect">
              <a:avLst/>
            </a:prstGeom>
            <a:noFill/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400" b="1" dirty="0" smtClean="0">
                  <a:effectLst>
                    <a:glow rad="101600">
                      <a:srgbClr val="00C210">
                        <a:alpha val="60000"/>
                      </a:srgbClr>
                    </a:glow>
                  </a:effectLst>
                </a:rPr>
                <a:t>AI</a:t>
              </a:r>
              <a:endParaRPr kumimoji="1" lang="ja-JP" altLang="en-US" sz="4400" b="1" dirty="0">
                <a:effectLst>
                  <a:glow rad="101600">
                    <a:srgbClr val="00C210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03006" y="2252231"/>
              <a:ext cx="2410317" cy="523220"/>
            </a:xfrm>
            <a:prstGeom prst="rect">
              <a:avLst/>
            </a:prstGeom>
            <a:noFill/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b="1" dirty="0" smtClean="0">
                  <a:effectLst>
                    <a:glow rad="101600">
                      <a:srgbClr val="00C210">
                        <a:alpha val="60000"/>
                      </a:srgbClr>
                    </a:glow>
                  </a:effectLst>
                </a:rPr>
                <a:t>e</a:t>
              </a:r>
              <a:r>
                <a:rPr kumimoji="1" lang="ja-JP" altLang="en-US" sz="2800" b="1" dirty="0" smtClean="0">
                  <a:effectLst>
                    <a:glow rad="101600">
                      <a:srgbClr val="00C210">
                        <a:alpha val="60000"/>
                      </a:srgbClr>
                    </a:glow>
                  </a:effectLst>
                </a:rPr>
                <a:t>スポーツ</a:t>
              </a:r>
              <a:endParaRPr kumimoji="1" lang="ja-JP" altLang="en-US" sz="2800" b="1" dirty="0">
                <a:effectLst>
                  <a:glow rad="101600">
                    <a:srgbClr val="00C210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1056303" y="1866947"/>
              <a:ext cx="955152" cy="584775"/>
            </a:xfrm>
            <a:prstGeom prst="rect">
              <a:avLst/>
            </a:prstGeom>
            <a:noFill/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3200" b="1" dirty="0">
                  <a:effectLst>
                    <a:glow rad="101600">
                      <a:srgbClr val="00C210">
                        <a:alpha val="60000"/>
                      </a:srgbClr>
                    </a:glow>
                  </a:effectLst>
                </a:rPr>
                <a:t>×</a:t>
              </a:r>
              <a:endParaRPr kumimoji="1" lang="ja-JP" altLang="en-US" sz="3200" b="1" dirty="0">
                <a:effectLst>
                  <a:glow rad="101600">
                    <a:srgbClr val="00C210">
                      <a:alpha val="60000"/>
                    </a:srgbClr>
                  </a:glow>
                </a:effectLst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26570" y="2924591"/>
            <a:ext cx="207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chemeClr val="tx2">
                    <a:lumMod val="10000"/>
                  </a:schemeClr>
                </a:solidFill>
              </a:rPr>
              <a:t>※</a:t>
            </a:r>
            <a:r>
              <a:rPr lang="ja-JP" altLang="en-US" sz="2000" b="1" dirty="0" smtClean="0">
                <a:solidFill>
                  <a:schemeClr val="tx2">
                    <a:lumMod val="10000"/>
                  </a:schemeClr>
                </a:solidFill>
              </a:rPr>
              <a:t>必須事項</a:t>
            </a:r>
            <a:r>
              <a:rPr lang="en-US" altLang="ja-JP" sz="2000" b="1" dirty="0" smtClean="0">
                <a:solidFill>
                  <a:schemeClr val="tx2">
                    <a:lumMod val="10000"/>
                  </a:schemeClr>
                </a:solidFill>
              </a:rPr>
              <a:t>※</a:t>
            </a:r>
            <a:endParaRPr kumimoji="1" lang="ja-JP" alt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87056" y="3284866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chemeClr val="tx2">
                    <a:lumMod val="10000"/>
                  </a:schemeClr>
                </a:solidFill>
              </a:rPr>
              <a:t>・多人数プレイ</a:t>
            </a:r>
            <a:endParaRPr kumimoji="1" lang="ja-JP" alt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87056" y="3618036"/>
            <a:ext cx="277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chemeClr val="tx2">
                    <a:lumMod val="10000"/>
                  </a:schemeClr>
                </a:solidFill>
              </a:rPr>
              <a:t>・</a:t>
            </a:r>
            <a:r>
              <a:rPr lang="en-US" altLang="ja-JP" b="1" dirty="0" smtClean="0">
                <a:solidFill>
                  <a:schemeClr val="tx2">
                    <a:lumMod val="10000"/>
                  </a:schemeClr>
                </a:solidFill>
              </a:rPr>
              <a:t>AI</a:t>
            </a:r>
            <a:r>
              <a:rPr lang="ja-JP" altLang="en-US" b="1" dirty="0" smtClean="0">
                <a:solidFill>
                  <a:schemeClr val="tx2">
                    <a:lumMod val="10000"/>
                  </a:schemeClr>
                </a:solidFill>
              </a:rPr>
              <a:t>（</a:t>
            </a:r>
            <a:r>
              <a:rPr lang="en-US" altLang="ja-JP" b="1" dirty="0" smtClean="0">
                <a:solidFill>
                  <a:schemeClr val="tx2">
                    <a:lumMod val="10000"/>
                  </a:schemeClr>
                </a:solidFill>
              </a:rPr>
              <a:t>CPU</a:t>
            </a:r>
            <a:r>
              <a:rPr lang="ja-JP" altLang="en-US" b="1" dirty="0" smtClean="0">
                <a:solidFill>
                  <a:schemeClr val="tx2">
                    <a:lumMod val="10000"/>
                  </a:schemeClr>
                </a:solidFill>
              </a:rPr>
              <a:t>）搭載</a:t>
            </a:r>
            <a:endParaRPr kumimoji="1" lang="ja-JP" alt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77556" y="3947533"/>
            <a:ext cx="38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chemeClr val="tx2">
                    <a:lumMod val="10000"/>
                  </a:schemeClr>
                </a:solidFill>
              </a:rPr>
              <a:t>・独自のインターフェース</a:t>
            </a:r>
            <a:endParaRPr kumimoji="1" lang="ja-JP" alt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3620884" y="2874114"/>
            <a:ext cx="3019124" cy="1442751"/>
          </a:xfrm>
          <a:prstGeom prst="roundRect">
            <a:avLst/>
          </a:prstGeom>
          <a:solidFill>
            <a:srgbClr val="FFFFFF">
              <a:alpha val="50196"/>
            </a:srgbClr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094126" y="2912982"/>
            <a:ext cx="207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chemeClr val="tx2">
                    <a:lumMod val="10000"/>
                  </a:schemeClr>
                </a:solidFill>
              </a:rPr>
              <a:t>※</a:t>
            </a:r>
            <a:r>
              <a:rPr lang="ja-JP" altLang="en-US" sz="2000" b="1" dirty="0" smtClean="0">
                <a:solidFill>
                  <a:schemeClr val="tx2">
                    <a:lumMod val="10000"/>
                  </a:schemeClr>
                </a:solidFill>
              </a:rPr>
              <a:t>注意</a:t>
            </a:r>
            <a:r>
              <a:rPr lang="ja-JP" altLang="en-US" sz="2000" b="1" dirty="0">
                <a:solidFill>
                  <a:schemeClr val="tx2">
                    <a:lumMod val="10000"/>
                  </a:schemeClr>
                </a:solidFill>
              </a:rPr>
              <a:t>事項</a:t>
            </a:r>
            <a:r>
              <a:rPr lang="en-US" altLang="ja-JP" sz="2000" b="1" dirty="0" smtClean="0">
                <a:solidFill>
                  <a:schemeClr val="tx2">
                    <a:lumMod val="10000"/>
                  </a:schemeClr>
                </a:solidFill>
              </a:rPr>
              <a:t>※</a:t>
            </a:r>
            <a:endParaRPr kumimoji="1" lang="ja-JP" alt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619834" y="3251369"/>
            <a:ext cx="320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chemeClr val="tx2">
                    <a:lumMod val="10000"/>
                  </a:schemeClr>
                </a:solidFill>
              </a:rPr>
              <a:t>・技術アピールとなる点を意識</a:t>
            </a:r>
            <a:endParaRPr kumimoji="1" lang="ja-JP" altLang="en-US" sz="16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619834" y="3582703"/>
            <a:ext cx="3005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chemeClr val="tx2">
                    <a:lumMod val="10000"/>
                  </a:schemeClr>
                </a:solidFill>
              </a:rPr>
              <a:t>・分かりやすいゲーム仕様</a:t>
            </a:r>
            <a:endParaRPr kumimoji="1" lang="ja-JP" altLang="en-US" sz="16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619833" y="3908598"/>
            <a:ext cx="3515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chemeClr val="tx2">
                    <a:lumMod val="10000"/>
                  </a:schemeClr>
                </a:solidFill>
              </a:rPr>
              <a:t>・キーボード（パッド）対応</a:t>
            </a:r>
            <a:endParaRPr kumimoji="1" lang="ja-JP" altLang="en-US" sz="16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8" name="ホームベース 47"/>
          <p:cNvSpPr/>
          <p:nvPr/>
        </p:nvSpPr>
        <p:spPr>
          <a:xfrm flipH="1">
            <a:off x="3580573" y="4584526"/>
            <a:ext cx="3376337" cy="532201"/>
          </a:xfrm>
          <a:prstGeom prst="homePlate">
            <a:avLst>
              <a:gd name="adj" fmla="val 29653"/>
            </a:avLst>
          </a:prstGeom>
          <a:noFill/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企画</a:t>
            </a:r>
            <a:r>
              <a:rPr lang="ja-JP" altLang="en-US" sz="2800" b="1" dirty="0" smtClean="0"/>
              <a:t>書作成</a:t>
            </a:r>
            <a:endParaRPr kumimoji="1" lang="ja-JP" altLang="en-US" sz="2800" b="1" dirty="0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65" y="5272036"/>
            <a:ext cx="606240" cy="870003"/>
          </a:xfrm>
          <a:prstGeom prst="rect">
            <a:avLst/>
          </a:prstGeom>
          <a:effectLst>
            <a:glow rad="63500">
              <a:schemeClr val="tx1">
                <a:lumMod val="95000"/>
                <a:alpha val="60000"/>
              </a:schemeClr>
            </a:glow>
          </a:effectLst>
        </p:spPr>
      </p:pic>
      <p:sp>
        <p:nvSpPr>
          <p:cNvPr id="52" name="テキスト ボックス 51"/>
          <p:cNvSpPr txBox="1"/>
          <p:nvPr/>
        </p:nvSpPr>
        <p:spPr>
          <a:xfrm>
            <a:off x="187056" y="6284723"/>
            <a:ext cx="492443" cy="2217007"/>
          </a:xfrm>
          <a:prstGeom prst="rect">
            <a:avLst/>
          </a:prstGeom>
          <a:solidFill>
            <a:srgbClr val="00C210">
              <a:alpha val="60000"/>
            </a:srgbClr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ja-JP" altLang="en-US" sz="2000" dirty="0" smtClean="0">
                <a:effectLst>
                  <a:glow rad="127000">
                    <a:schemeClr val="tx2">
                      <a:lumMod val="10000"/>
                    </a:schemeClr>
                  </a:glow>
                </a:effectLst>
              </a:rPr>
              <a:t>完成した提案書</a:t>
            </a:r>
            <a:endParaRPr lang="en-US" altLang="ja-JP" sz="2000" dirty="0" smtClean="0">
              <a:effectLst>
                <a:glow rad="127000">
                  <a:schemeClr val="tx2">
                    <a:lumMod val="10000"/>
                  </a:schemeClr>
                </a:glow>
              </a:effectLst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0" y="5280265"/>
            <a:ext cx="27074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独自のインターフェース</a:t>
            </a:r>
            <a:r>
              <a:rPr lang="ja-JP" altLang="en-US" sz="1600" dirty="0" smtClean="0">
                <a:effectLst/>
              </a:rPr>
              <a:t>を軸に話し合いを進め、</a:t>
            </a:r>
            <a:endParaRPr lang="en-US" altLang="ja-JP" sz="1600" dirty="0" smtClean="0">
              <a:effectLst/>
            </a:endParaRPr>
          </a:p>
          <a:p>
            <a:r>
              <a:rPr lang="en-US" altLang="ja-JP" b="1" dirty="0" smtClean="0">
                <a:effectLst>
                  <a:glow rad="127000">
                    <a:schemeClr val="tx2">
                      <a:lumMod val="10000"/>
                    </a:schemeClr>
                  </a:glow>
                </a:effectLst>
              </a:rPr>
              <a:t>Wii</a:t>
            </a:r>
            <a:r>
              <a:rPr lang="ja-JP" altLang="en-US" b="1" dirty="0" smtClean="0">
                <a:effectLst>
                  <a:glow rad="127000">
                    <a:schemeClr val="tx2">
                      <a:lumMod val="10000"/>
                    </a:schemeClr>
                  </a:glow>
                </a:effectLst>
              </a:rPr>
              <a:t>のヌンチャク</a:t>
            </a:r>
            <a:r>
              <a:rPr lang="ja-JP" altLang="en-US" sz="1600" dirty="0" smtClean="0">
                <a:effectLst/>
              </a:rPr>
              <a:t>を採用！</a:t>
            </a:r>
            <a:endParaRPr lang="en-US" altLang="ja-JP" sz="1600" dirty="0" smtClean="0">
              <a:effectLst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3568573" y="5116728"/>
            <a:ext cx="3401038" cy="4855946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3619833" y="5155306"/>
            <a:ext cx="343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effectLst>
                  <a:glow rad="127000">
                    <a:schemeClr val="tx2">
                      <a:lumMod val="10000"/>
                    </a:schemeClr>
                  </a:glow>
                </a:effectLst>
              </a:rPr>
              <a:t>細かいルールやシステムなどを</a:t>
            </a:r>
            <a:endParaRPr lang="en-US" altLang="ja-JP" sz="1600" dirty="0" smtClean="0">
              <a:effectLst>
                <a:glow rad="127000">
                  <a:schemeClr val="tx2">
                    <a:lumMod val="10000"/>
                  </a:schemeClr>
                </a:glow>
              </a:effectLst>
            </a:endParaRPr>
          </a:p>
          <a:p>
            <a:r>
              <a:rPr lang="ja-JP" altLang="en-US" sz="1600" dirty="0" smtClean="0">
                <a:effectLst>
                  <a:glow rad="127000">
                    <a:schemeClr val="tx2">
                      <a:lumMod val="10000"/>
                    </a:schemeClr>
                  </a:glow>
                </a:effectLst>
              </a:rPr>
              <a:t>決めていく。わかりやすいように画面のイメージも同時に作成。</a:t>
            </a:r>
            <a:endParaRPr lang="en-US" altLang="ja-JP" sz="1600" dirty="0" smtClean="0">
              <a:effectLst>
                <a:glow rad="127000">
                  <a:schemeClr val="tx2">
                    <a:lumMod val="10000"/>
                  </a:schemeClr>
                </a:glow>
              </a:effectLst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16023" r="20371" b="8486"/>
          <a:stretch/>
        </p:blipFill>
        <p:spPr>
          <a:xfrm>
            <a:off x="3688970" y="6020786"/>
            <a:ext cx="2215594" cy="1238425"/>
          </a:xfrm>
          <a:prstGeom prst="rect">
            <a:avLst/>
          </a:prstGeom>
          <a:effectLst>
            <a:glow rad="38100">
              <a:schemeClr val="tx2">
                <a:lumMod val="50000"/>
              </a:schemeClr>
            </a:glow>
          </a:effectLst>
        </p:spPr>
      </p:pic>
      <p:pic>
        <p:nvPicPr>
          <p:cNvPr id="61" name="図 6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5935" r="20593" b="8722"/>
          <a:stretch/>
        </p:blipFill>
        <p:spPr>
          <a:xfrm>
            <a:off x="3708288" y="8327010"/>
            <a:ext cx="2222333" cy="1238425"/>
          </a:xfrm>
          <a:prstGeom prst="rect">
            <a:avLst/>
          </a:prstGeom>
          <a:effectLst>
            <a:glow rad="38100">
              <a:schemeClr val="tx2">
                <a:lumMod val="50000"/>
              </a:schemeClr>
            </a:glow>
          </a:effectLst>
        </p:spPr>
      </p:pic>
      <p:pic>
        <p:nvPicPr>
          <p:cNvPr id="59" name="図 5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16101" r="20554" b="8260"/>
          <a:stretch/>
        </p:blipFill>
        <p:spPr>
          <a:xfrm>
            <a:off x="4555033" y="7196632"/>
            <a:ext cx="2222332" cy="1238425"/>
          </a:xfrm>
          <a:prstGeom prst="rect">
            <a:avLst/>
          </a:prstGeom>
          <a:effectLst>
            <a:glow rad="38100">
              <a:schemeClr val="tx2">
                <a:lumMod val="50000"/>
              </a:schemeClr>
            </a:glow>
          </a:effectLst>
        </p:spPr>
      </p:pic>
      <p:sp>
        <p:nvSpPr>
          <p:cNvPr id="62" name="テキスト ボックス 61"/>
          <p:cNvSpPr txBox="1"/>
          <p:nvPr/>
        </p:nvSpPr>
        <p:spPr>
          <a:xfrm>
            <a:off x="3641528" y="9587170"/>
            <a:ext cx="1833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>
                <a:effectLst>
                  <a:glow rad="127000">
                    <a:schemeClr val="tx2">
                      <a:lumMod val="10000"/>
                    </a:schemeClr>
                  </a:glow>
                </a:effectLst>
              </a:rPr>
              <a:t>※</a:t>
            </a:r>
            <a:r>
              <a:rPr lang="ja-JP" altLang="en-US" sz="1400" dirty="0" smtClean="0">
                <a:effectLst>
                  <a:glow rad="127000">
                    <a:schemeClr val="tx2">
                      <a:lumMod val="10000"/>
                    </a:schemeClr>
                  </a:glow>
                </a:effectLst>
              </a:rPr>
              <a:t>企画書一部抜粋</a:t>
            </a:r>
            <a:endParaRPr lang="en-US" altLang="ja-JP" sz="1400" dirty="0" smtClean="0">
              <a:effectLst>
                <a:glow rad="127000">
                  <a:schemeClr val="tx2">
                    <a:lumMod val="10000"/>
                  </a:schemeClr>
                </a:glow>
              </a:effectLst>
            </a:endParaRPr>
          </a:p>
        </p:txBody>
      </p:sp>
      <p:sp>
        <p:nvSpPr>
          <p:cNvPr id="47" name="スライド番号プレースホルダー 3"/>
          <p:cNvSpPr txBox="1">
            <a:spLocks/>
          </p:cNvSpPr>
          <p:nvPr/>
        </p:nvSpPr>
        <p:spPr>
          <a:xfrm>
            <a:off x="5314949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Black Ops One" panose="02000000000000000000" pitchFamily="2" charset="0"/>
              </a:rPr>
              <a:t>4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54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2189" t="3176" r="14442" b="10742"/>
          <a:stretch/>
        </p:blipFill>
        <p:spPr>
          <a:xfrm>
            <a:off x="3283284" y="6195096"/>
            <a:ext cx="3466433" cy="1925021"/>
          </a:xfrm>
          <a:prstGeom prst="rect">
            <a:avLst/>
          </a:prstGeom>
          <a:effectLst>
            <a:glow rad="63500">
              <a:schemeClr val="tx2">
                <a:lumMod val="50000"/>
              </a:schemeClr>
            </a:glow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0811" t="12796" r="6059" b="5134"/>
          <a:stretch/>
        </p:blipFill>
        <p:spPr>
          <a:xfrm>
            <a:off x="3287887" y="2843857"/>
            <a:ext cx="3461830" cy="1894395"/>
          </a:xfrm>
          <a:prstGeom prst="rect">
            <a:avLst/>
          </a:prstGeom>
          <a:effectLst>
            <a:glow rad="63500">
              <a:schemeClr val="tx2">
                <a:lumMod val="50000"/>
              </a:schemeClr>
            </a:glow>
          </a:effectLst>
        </p:spPr>
      </p:pic>
      <p:sp>
        <p:nvSpPr>
          <p:cNvPr id="13" name="テキスト ボックス 12"/>
          <p:cNvSpPr txBox="1"/>
          <p:nvPr/>
        </p:nvSpPr>
        <p:spPr>
          <a:xfrm>
            <a:off x="0" y="1395030"/>
            <a:ext cx="415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・タイトル・ゲーム・リザルトの遷移</a:t>
            </a:r>
            <a:endParaRPr lang="en-US" altLang="ja-JP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0" y="2028312"/>
            <a:ext cx="292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・プレイヤー</a:t>
            </a:r>
            <a:r>
              <a:rPr lang="ja-JP" altLang="en-US" dirty="0"/>
              <a:t>、</a:t>
            </a:r>
            <a:r>
              <a:rPr lang="ja-JP" altLang="en-US" dirty="0" smtClean="0"/>
              <a:t>弾の追加</a:t>
            </a:r>
            <a:endParaRPr lang="en-US" altLang="ja-JP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2244" t="3463" r="14719" b="10424"/>
          <a:stretch/>
        </p:blipFill>
        <p:spPr>
          <a:xfrm>
            <a:off x="134630" y="4540866"/>
            <a:ext cx="3484030" cy="1919396"/>
          </a:xfrm>
          <a:prstGeom prst="rect">
            <a:avLst/>
          </a:prstGeom>
          <a:effectLst>
            <a:glow rad="63500">
              <a:schemeClr val="tx2">
                <a:lumMod val="50000"/>
              </a:schemeClr>
            </a:glow>
          </a:effectLst>
        </p:spPr>
      </p:pic>
      <p:sp>
        <p:nvSpPr>
          <p:cNvPr id="15" name="テキスト ボックス 14"/>
          <p:cNvSpPr txBox="1"/>
          <p:nvPr/>
        </p:nvSpPr>
        <p:spPr>
          <a:xfrm>
            <a:off x="0" y="2344953"/>
            <a:ext cx="292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</a:t>
            </a:r>
            <a:r>
              <a:rPr lang="en-US" altLang="ja-JP" dirty="0" smtClean="0"/>
              <a:t>UI</a:t>
            </a:r>
            <a:r>
              <a:rPr lang="ja-JP" altLang="en-US" dirty="0"/>
              <a:t>関係</a:t>
            </a:r>
            <a:r>
              <a:rPr lang="ja-JP" altLang="en-US" dirty="0" smtClean="0"/>
              <a:t>の表示</a:t>
            </a:r>
            <a:endParaRPr lang="en-US" altLang="ja-JP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0" y="1711671"/>
            <a:ext cx="415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・アクション・ストラテジー切り替え</a:t>
            </a:r>
            <a:endParaRPr lang="en-US" altLang="ja-JP" dirty="0" smtClean="0"/>
          </a:p>
        </p:txBody>
      </p:sp>
      <p:sp>
        <p:nvSpPr>
          <p:cNvPr id="17" name="スライド番号プレースホルダー 3"/>
          <p:cNvSpPr txBox="1">
            <a:spLocks/>
          </p:cNvSpPr>
          <p:nvPr/>
        </p:nvSpPr>
        <p:spPr>
          <a:xfrm>
            <a:off x="-1071562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Black Ops One" panose="02000000000000000000" pitchFamily="2" charset="0"/>
              </a:rPr>
              <a:t>5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577919" y="210686"/>
            <a:ext cx="5690409" cy="923330"/>
          </a:xfrm>
          <a:prstGeom prst="rect">
            <a:avLst/>
          </a:prstGeom>
          <a:noFill/>
          <a:ln w="38100" cmpd="dbl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 smtClean="0"/>
              <a:t>プロ</a:t>
            </a:r>
            <a:r>
              <a:rPr lang="ja-JP" altLang="en-US" sz="5400" b="1" dirty="0"/>
              <a:t>トタイプ版</a:t>
            </a:r>
            <a:endParaRPr kumimoji="1" lang="ja-JP" altLang="en-US" sz="5400" b="1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40132" y="25377"/>
            <a:ext cx="1780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 smtClean="0"/>
              <a:t>2019</a:t>
            </a:r>
            <a:r>
              <a:rPr lang="ja-JP" altLang="en-US" sz="2400" b="1" dirty="0" smtClean="0"/>
              <a:t>年</a:t>
            </a:r>
            <a:endParaRPr lang="en-US" altLang="ja-JP" sz="2400" b="1" dirty="0" smtClean="0"/>
          </a:p>
          <a:p>
            <a:pPr algn="ctr"/>
            <a:r>
              <a:rPr lang="en-US" altLang="ja-JP" sz="2400" b="1" dirty="0" smtClean="0"/>
              <a:t>10</a:t>
            </a:r>
            <a:r>
              <a:rPr lang="ja-JP" altLang="en-US" sz="2400" b="1" dirty="0" smtClean="0"/>
              <a:t>月</a:t>
            </a:r>
            <a:r>
              <a:rPr lang="en-US" altLang="ja-JP" sz="2400" b="1" dirty="0" smtClean="0"/>
              <a:t>24</a:t>
            </a:r>
            <a:r>
              <a:rPr lang="ja-JP" altLang="en-US" sz="2400" b="1" dirty="0" smtClean="0"/>
              <a:t>日〆</a:t>
            </a:r>
            <a:endParaRPr lang="en-US" altLang="ja-JP" sz="2400" b="1" dirty="0" smtClean="0"/>
          </a:p>
        </p:txBody>
      </p:sp>
      <p:sp>
        <p:nvSpPr>
          <p:cNvPr id="20" name="正方形/長方形 19"/>
          <p:cNvSpPr/>
          <p:nvPr/>
        </p:nvSpPr>
        <p:spPr>
          <a:xfrm>
            <a:off x="-173943" y="1103772"/>
            <a:ext cx="6923660" cy="1610514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ホームベース 1"/>
          <p:cNvSpPr/>
          <p:nvPr/>
        </p:nvSpPr>
        <p:spPr>
          <a:xfrm>
            <a:off x="-75461" y="870631"/>
            <a:ext cx="2211877" cy="482323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/>
              <a:t>実装内容</a:t>
            </a:r>
            <a:endParaRPr kumimoji="1" lang="ja-JP" altLang="en-US" sz="28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4630" y="8559375"/>
            <a:ext cx="689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ゲームの基盤となる、画面遷移とパートの</a:t>
            </a:r>
            <a:endParaRPr lang="en-US" altLang="ja-JP" dirty="0" smtClean="0"/>
          </a:p>
          <a:p>
            <a:r>
              <a:rPr lang="ja-JP" altLang="en-US" dirty="0" smtClean="0"/>
              <a:t>切り替えを制作。</a:t>
            </a:r>
            <a:r>
              <a:rPr lang="ja-JP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一連の流れを確認することができ</a:t>
            </a:r>
            <a:r>
              <a:rPr lang="ja-JP" altLang="en-US" dirty="0"/>
              <a:t>、</a:t>
            </a:r>
            <a:r>
              <a:rPr lang="ja-JP" altLang="en-US" dirty="0" smtClean="0"/>
              <a:t>また</a:t>
            </a:r>
            <a:endParaRPr lang="en-US" altLang="ja-JP" dirty="0" smtClean="0"/>
          </a:p>
          <a:p>
            <a:r>
              <a:rPr lang="en-US" altLang="ja-JP" dirty="0" smtClean="0"/>
              <a:t>UI</a:t>
            </a:r>
            <a:r>
              <a:rPr lang="ja-JP" altLang="en-US" dirty="0" smtClean="0"/>
              <a:t>表示をすることで更に</a:t>
            </a:r>
            <a:r>
              <a:rPr lang="ja-JP" altLang="en-US" b="1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ゲーム</a:t>
            </a:r>
            <a:r>
              <a:rPr lang="ja-JP" altLang="en-US" b="1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のイメージを掴むことができた。</a:t>
            </a:r>
            <a:endParaRPr lang="en-US" altLang="ja-JP" b="1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34630" y="8519255"/>
            <a:ext cx="6897313" cy="953617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/>
        </p:nvSpPr>
        <p:spPr>
          <a:xfrm flipH="1">
            <a:off x="4820065" y="8253163"/>
            <a:ext cx="2211877" cy="529477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コメント</a:t>
            </a:r>
            <a:endParaRPr kumimoji="1" lang="ja-JP" altLang="en-US" sz="28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618660" y="4776156"/>
            <a:ext cx="337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◀ストラテジーパート</a:t>
            </a:r>
            <a:endParaRPr lang="en-US" altLang="ja-JP" b="1" dirty="0" smtClean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65868" y="6728023"/>
            <a:ext cx="251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b="1" dirty="0" smtClean="0"/>
              <a:t>アクションパート▶</a:t>
            </a:r>
            <a:endParaRPr lang="en-US" altLang="ja-JP" b="1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3710372" y="5136156"/>
            <a:ext cx="3515478" cy="939801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-357187" y="7142289"/>
            <a:ext cx="3515478" cy="939801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65868" y="3019607"/>
            <a:ext cx="251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b="1" dirty="0" smtClean="0"/>
              <a:t>タイトル画面▶</a:t>
            </a:r>
            <a:endParaRPr lang="en-US" altLang="ja-JP" b="1" dirty="0" smtClean="0"/>
          </a:p>
        </p:txBody>
      </p:sp>
      <p:sp>
        <p:nvSpPr>
          <p:cNvPr id="32" name="正方形/長方形 31"/>
          <p:cNvSpPr/>
          <p:nvPr/>
        </p:nvSpPr>
        <p:spPr>
          <a:xfrm>
            <a:off x="-357187" y="3433874"/>
            <a:ext cx="3515478" cy="973946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62758" y="5229820"/>
            <a:ext cx="3497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完成版とはあまり変わらず、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とにかく</a:t>
            </a:r>
            <a:r>
              <a:rPr kumimoji="1" lang="ja-JP" altLang="en-US" sz="1600" b="1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見やすさを</a:t>
            </a:r>
            <a:r>
              <a:rPr lang="ja-JP" altLang="en-US" sz="1600" b="1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重視</a:t>
            </a:r>
            <a:r>
              <a:rPr lang="ja-JP" altLang="en-US" sz="1600" dirty="0" smtClean="0"/>
              <a:t>した</a:t>
            </a:r>
            <a:endParaRPr lang="en-US" altLang="ja-JP" sz="1600" dirty="0" smtClean="0"/>
          </a:p>
          <a:p>
            <a:r>
              <a:rPr lang="ja-JP" altLang="en-US" sz="1600" dirty="0" smtClean="0"/>
              <a:t>デザインに。</a:t>
            </a:r>
            <a:endParaRPr kumimoji="1" lang="ja-JP" altLang="en-US" sz="16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5841" y="7196690"/>
            <a:ext cx="3092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数字</a:t>
            </a:r>
            <a:r>
              <a:rPr lang="ja-JP" altLang="en-US" sz="1600" dirty="0" smtClean="0"/>
              <a:t>は反映されていないものの、</a:t>
            </a:r>
            <a:endParaRPr lang="en-US" altLang="ja-JP" sz="1600" dirty="0" smtClean="0"/>
          </a:p>
          <a:p>
            <a:r>
              <a:rPr lang="en-US" altLang="ja-JP" sz="1600" dirty="0" smtClean="0"/>
              <a:t>UI</a:t>
            </a:r>
            <a:r>
              <a:rPr lang="ja-JP" altLang="en-US" sz="1600" dirty="0" smtClean="0"/>
              <a:t>を配置するだけで、</a:t>
            </a:r>
            <a:endParaRPr lang="en-US" altLang="ja-JP" sz="1600" dirty="0" smtClean="0"/>
          </a:p>
          <a:p>
            <a:r>
              <a:rPr lang="ja-JP" altLang="en-US" sz="1600" b="1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イメージ</a:t>
            </a:r>
            <a:r>
              <a:rPr lang="ja-JP" altLang="en-US" sz="1600" b="1" dirty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通</a:t>
            </a:r>
            <a:r>
              <a:rPr lang="ja-JP" altLang="en-US" sz="1600" b="1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りの画面</a:t>
            </a:r>
            <a:r>
              <a:rPr lang="ja-JP" altLang="en-US" sz="1600" dirty="0" smtClean="0"/>
              <a:t>になった。</a:t>
            </a:r>
            <a:endParaRPr lang="en-US" altLang="ja-JP" sz="1600" dirty="0" smtClean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31142" y="3502338"/>
            <a:ext cx="2961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タイトルはあえてシンプルに。</a:t>
            </a:r>
            <a:endParaRPr lang="en-US" altLang="ja-JP" sz="1600" dirty="0" smtClean="0"/>
          </a:p>
          <a:p>
            <a:r>
              <a:rPr lang="ja-JP" altLang="en-US" sz="1600" dirty="0"/>
              <a:t>子供</a:t>
            </a:r>
            <a:r>
              <a:rPr lang="ja-JP" altLang="en-US" sz="1600" dirty="0" smtClean="0"/>
              <a:t>っぽくない、</a:t>
            </a:r>
            <a:r>
              <a:rPr lang="ja-JP" altLang="en-US" sz="1600" b="1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落ち着いた</a:t>
            </a:r>
            <a:endParaRPr lang="en-US" altLang="ja-JP" sz="1600" b="1" dirty="0">
              <a:effectLst>
                <a:glow rad="127000">
                  <a:schemeClr val="accent1">
                    <a:lumMod val="50000"/>
                  </a:schemeClr>
                </a:glow>
              </a:effectLst>
            </a:endParaRPr>
          </a:p>
          <a:p>
            <a:r>
              <a:rPr lang="ja-JP" altLang="en-US" sz="1600" b="1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画面を意識。</a:t>
            </a:r>
            <a:endParaRPr lang="en-US" altLang="ja-JP" sz="1600" b="1" dirty="0" smtClean="0">
              <a:effectLst>
                <a:glow rad="127000">
                  <a:schemeClr val="accent1">
                    <a:lumMod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984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4306"/>
          <a:stretch/>
        </p:blipFill>
        <p:spPr>
          <a:xfrm>
            <a:off x="3601098" y="6431760"/>
            <a:ext cx="3118408" cy="1717971"/>
          </a:xfrm>
          <a:prstGeom prst="rect">
            <a:avLst/>
          </a:prstGeom>
          <a:effectLst>
            <a:glow rad="38100">
              <a:schemeClr val="tx2">
                <a:lumMod val="50000"/>
              </a:schemeClr>
            </a:glow>
          </a:effectLst>
        </p:spPr>
      </p:pic>
      <p:sp>
        <p:nvSpPr>
          <p:cNvPr id="9" name="テキスト ボックス 8"/>
          <p:cNvSpPr txBox="1"/>
          <p:nvPr/>
        </p:nvSpPr>
        <p:spPr>
          <a:xfrm>
            <a:off x="7169158" y="-62840"/>
            <a:ext cx="7665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マップの追加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 smtClean="0">
                <a:solidFill>
                  <a:schemeClr val="bg1"/>
                </a:solidFill>
              </a:rPr>
              <a:t>オンラインの追加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 smtClean="0">
                <a:solidFill>
                  <a:schemeClr val="bg1"/>
                </a:solidFill>
              </a:rPr>
              <a:t>リンクエネルギー実際に動く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 smtClean="0">
                <a:solidFill>
                  <a:schemeClr val="bg1"/>
                </a:solidFill>
              </a:rPr>
              <a:t>ＨＰ・残数も反映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 smtClean="0">
                <a:solidFill>
                  <a:schemeClr val="bg1"/>
                </a:solidFill>
              </a:rPr>
              <a:t>プレイヤーに色がつく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 smtClean="0">
                <a:solidFill>
                  <a:schemeClr val="bg1"/>
                </a:solidFill>
              </a:rPr>
              <a:t>メニュー・機体選択画面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 smtClean="0">
                <a:solidFill>
                  <a:schemeClr val="bg1"/>
                </a:solidFill>
              </a:rPr>
              <a:t>ストラテジーの更新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 smtClean="0">
                <a:solidFill>
                  <a:schemeClr val="bg1"/>
                </a:solidFill>
              </a:rPr>
              <a:t>ＣＰＵ動く</a:t>
            </a:r>
            <a:endParaRPr lang="en-US" altLang="ja-JP" dirty="0" smtClean="0">
              <a:solidFill>
                <a:schemeClr val="bg1"/>
              </a:solidFill>
            </a:endParaRPr>
          </a:p>
          <a:p>
            <a:endParaRPr lang="en-US" altLang="ja-JP" dirty="0" smtClean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5815" t="9245" r="11199" b="4695"/>
          <a:stretch/>
        </p:blipFill>
        <p:spPr>
          <a:xfrm>
            <a:off x="166334" y="2847595"/>
            <a:ext cx="3079032" cy="1668444"/>
          </a:xfrm>
          <a:prstGeom prst="rect">
            <a:avLst/>
          </a:prstGeom>
          <a:effectLst>
            <a:glow rad="38100">
              <a:schemeClr val="tx2">
                <a:lumMod val="50000"/>
              </a:schemeClr>
            </a:glow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l="2411" t="3455" r="14468" b="10651"/>
          <a:stretch/>
        </p:blipFill>
        <p:spPr>
          <a:xfrm>
            <a:off x="3634849" y="2846627"/>
            <a:ext cx="3084657" cy="1655896"/>
          </a:xfrm>
          <a:prstGeom prst="rect">
            <a:avLst/>
          </a:prstGeom>
          <a:effectLst>
            <a:glow rad="38100">
              <a:schemeClr val="tx2">
                <a:lumMod val="50000"/>
              </a:schemeClr>
            </a:glow>
          </a:effectLst>
        </p:spPr>
      </p:pic>
      <p:sp>
        <p:nvSpPr>
          <p:cNvPr id="16" name="スライド番号プレースホルダー 3"/>
          <p:cNvSpPr txBox="1">
            <a:spLocks/>
          </p:cNvSpPr>
          <p:nvPr/>
        </p:nvSpPr>
        <p:spPr>
          <a:xfrm>
            <a:off x="5314949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Black Ops One" panose="02000000000000000000" pitchFamily="2" charset="0"/>
              </a:rPr>
              <a:t>6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34671" y="202665"/>
            <a:ext cx="1867382" cy="923330"/>
          </a:xfrm>
          <a:prstGeom prst="rect">
            <a:avLst/>
          </a:prstGeom>
          <a:noFill/>
          <a:ln w="38100" cmpd="dbl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smtClean="0"/>
              <a:t>α</a:t>
            </a:r>
            <a:r>
              <a:rPr lang="ja-JP" altLang="en-US" sz="5400" b="1" dirty="0" smtClean="0"/>
              <a:t>版</a:t>
            </a:r>
            <a:endParaRPr kumimoji="1" lang="ja-JP" altLang="en-US" sz="5400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-179445" y="1125995"/>
            <a:ext cx="6959600" cy="1329223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ホームベース 16"/>
          <p:cNvSpPr/>
          <p:nvPr/>
        </p:nvSpPr>
        <p:spPr>
          <a:xfrm>
            <a:off x="-133152" y="885998"/>
            <a:ext cx="2211877" cy="482323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/>
              <a:t>実装内容</a:t>
            </a:r>
            <a:endParaRPr kumimoji="1" lang="ja-JP" altLang="en-US" sz="2800" b="1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6148" y="55001"/>
            <a:ext cx="1780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 smtClean="0"/>
              <a:t>2019</a:t>
            </a:r>
            <a:r>
              <a:rPr lang="ja-JP" altLang="en-US" sz="2400" b="1" dirty="0" smtClean="0"/>
              <a:t>年</a:t>
            </a:r>
            <a:endParaRPr lang="en-US" altLang="ja-JP" sz="2400" b="1" dirty="0" smtClean="0"/>
          </a:p>
          <a:p>
            <a:pPr algn="ctr"/>
            <a:r>
              <a:rPr lang="en-US" altLang="ja-JP" sz="2400" b="1" dirty="0" smtClean="0"/>
              <a:t>1</a:t>
            </a:r>
            <a:r>
              <a:rPr lang="en-US" altLang="ja-JP" sz="2400" b="1" dirty="0"/>
              <a:t>1</a:t>
            </a:r>
            <a:r>
              <a:rPr lang="ja-JP" altLang="en-US" sz="2400" b="1" dirty="0" smtClean="0"/>
              <a:t>月</a:t>
            </a:r>
            <a:r>
              <a:rPr lang="en-US" altLang="ja-JP" sz="2400" b="1" dirty="0" smtClean="0"/>
              <a:t>29</a:t>
            </a:r>
            <a:r>
              <a:rPr lang="ja-JP" altLang="en-US" sz="2400" b="1" dirty="0" smtClean="0"/>
              <a:t>日〆</a:t>
            </a:r>
            <a:endParaRPr lang="en-US" altLang="ja-JP" sz="2400" b="1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" y="1395030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・マップ</a:t>
            </a:r>
            <a:r>
              <a:rPr lang="ja-JP" altLang="en-US" dirty="0"/>
              <a:t>変更</a:t>
            </a:r>
            <a:endParaRPr lang="en-US" altLang="ja-JP" dirty="0" smtClean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0" y="1736275"/>
            <a:ext cx="229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・オンライン</a:t>
            </a:r>
            <a:r>
              <a:rPr lang="ja-JP" altLang="en-US" dirty="0"/>
              <a:t>実装</a:t>
            </a:r>
            <a:endParaRPr lang="en-US" altLang="ja-JP" dirty="0" smtClean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98700" y="1389422"/>
            <a:ext cx="432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</a:t>
            </a:r>
            <a:r>
              <a:rPr lang="en-US" altLang="ja-JP" dirty="0" smtClean="0"/>
              <a:t>HP</a:t>
            </a:r>
            <a:r>
              <a:rPr lang="ja-JP" altLang="en-US" dirty="0" smtClean="0"/>
              <a:t>、残数、リンクエネルギーの反映</a:t>
            </a:r>
            <a:endParaRPr lang="en-US" altLang="ja-JP" dirty="0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0" y="2085886"/>
            <a:ext cx="162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の実装</a:t>
            </a:r>
            <a:endParaRPr lang="en-US" altLang="ja-JP" dirty="0" smtClean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298700" y="1716554"/>
            <a:ext cx="432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・メニュー、機体選択画面の追加</a:t>
            </a:r>
            <a:endParaRPr lang="en-US" altLang="ja-JP" dirty="0" smtClean="0"/>
          </a:p>
        </p:txBody>
      </p:sp>
      <p:sp>
        <p:nvSpPr>
          <p:cNvPr id="24" name="正方形/長方形 23"/>
          <p:cNvSpPr/>
          <p:nvPr/>
        </p:nvSpPr>
        <p:spPr>
          <a:xfrm>
            <a:off x="134630" y="8519255"/>
            <a:ext cx="6897313" cy="953617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ホームベース 24"/>
          <p:cNvSpPr/>
          <p:nvPr/>
        </p:nvSpPr>
        <p:spPr>
          <a:xfrm flipH="1">
            <a:off x="4820065" y="8253163"/>
            <a:ext cx="2211877" cy="529477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コメント</a:t>
            </a:r>
            <a:endParaRPr kumimoji="1" lang="ja-JP" altLang="en-US" sz="28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34630" y="8559375"/>
            <a:ext cx="6723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プロトタイプ版から新たに追加や変更を加え</a:t>
            </a:r>
            <a:r>
              <a:rPr lang="ja-JP" altLang="en-US" dirty="0" smtClean="0"/>
              <a:t>、</a:t>
            </a:r>
            <a:endParaRPr lang="en-US" altLang="ja-JP" dirty="0"/>
          </a:p>
          <a:p>
            <a:r>
              <a:rPr lang="ja-JP" altLang="en-US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かなり見栄えが良くなり完成像に近づいてきた。</a:t>
            </a:r>
            <a:r>
              <a:rPr lang="ja-JP" altLang="en-US" dirty="0" smtClean="0"/>
              <a:t>まだまだ作業はあったものの、</a:t>
            </a:r>
            <a:r>
              <a:rPr lang="ja-JP" altLang="en-US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完成版のベースを制作することができた。</a:t>
            </a:r>
            <a:endParaRPr lang="en-US" altLang="ja-JP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45586" y="6648690"/>
            <a:ext cx="300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b="1" dirty="0" smtClean="0"/>
              <a:t>オンライン実装中の画面▶</a:t>
            </a:r>
            <a:endParaRPr lang="en-US" altLang="ja-JP" b="1" dirty="0" smtClean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98700" y="2106785"/>
            <a:ext cx="432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・ストラテジーパートの更新</a:t>
            </a:r>
            <a:endParaRPr lang="en-US" altLang="ja-JP" dirty="0" smtClean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/>
          <a:srcRect l="5852" t="9277" r="11289" b="4601"/>
          <a:stretch/>
        </p:blipFill>
        <p:spPr>
          <a:xfrm>
            <a:off x="166334" y="4907712"/>
            <a:ext cx="3070267" cy="1657390"/>
          </a:xfrm>
          <a:prstGeom prst="rect">
            <a:avLst/>
          </a:prstGeom>
          <a:effectLst>
            <a:glow rad="38100">
              <a:schemeClr val="tx2">
                <a:lumMod val="50000"/>
              </a:schemeClr>
            </a:glow>
          </a:effectLst>
        </p:spPr>
      </p:pic>
      <p:sp>
        <p:nvSpPr>
          <p:cNvPr id="32" name="正方形/長方形 31"/>
          <p:cNvSpPr/>
          <p:nvPr/>
        </p:nvSpPr>
        <p:spPr>
          <a:xfrm>
            <a:off x="-500335" y="6994825"/>
            <a:ext cx="3962553" cy="113270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34630" y="4578184"/>
            <a:ext cx="3092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▼</a:t>
            </a:r>
            <a:r>
              <a:rPr lang="en-US" altLang="ja-JP" sz="16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CPU</a:t>
            </a:r>
            <a:r>
              <a:rPr lang="ja-JP" altLang="en-US" sz="16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実装とステータスの反映</a:t>
            </a:r>
            <a:endParaRPr lang="en-US" altLang="ja-JP" sz="1600" b="1" dirty="0" smtClean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627199" y="4973922"/>
            <a:ext cx="3731587" cy="106286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45586" y="2504796"/>
            <a:ext cx="2334189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ja-JP" altLang="en-US" sz="16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▼</a:t>
            </a:r>
            <a:r>
              <a:rPr lang="ja-JP" altLang="en-US" sz="16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初期のメニュー画面</a:t>
            </a:r>
            <a:endParaRPr lang="en-US" altLang="ja-JP" sz="1600" b="1" dirty="0" smtClean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627199" y="2507087"/>
            <a:ext cx="3092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▼初期の機械選択画面</a:t>
            </a:r>
            <a:endParaRPr lang="en-US" altLang="ja-JP" sz="1600" b="1" dirty="0" smtClean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3024" y="7052434"/>
            <a:ext cx="3449194" cy="1077218"/>
          </a:xfrm>
          <a:prstGeom prst="rect">
            <a:avLst/>
          </a:prstGeom>
          <a:noFill/>
          <a:effectLst>
            <a:glow rad="127000">
              <a:schemeClr val="accent1">
                <a:lumMod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effectLst/>
              </a:rPr>
              <a:t>ここで初めてオンラインを実装。</a:t>
            </a:r>
          </a:p>
          <a:p>
            <a:r>
              <a:rPr lang="ja-JP" altLang="en-US" sz="1600" dirty="0" smtClean="0">
                <a:effectLst/>
              </a:rPr>
              <a:t>早い段階で実装することができたが、</a:t>
            </a:r>
            <a:r>
              <a:rPr lang="ja-JP" altLang="en-US" sz="1600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熱戦を繰り広げると重くなったりと新たな</a:t>
            </a:r>
            <a:r>
              <a:rPr lang="ja-JP" altLang="en-US" sz="1600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課題も見えた。</a:t>
            </a:r>
            <a:endParaRPr lang="en-US" altLang="ja-JP" sz="1600" dirty="0" smtClean="0">
              <a:effectLst>
                <a:glow rad="127000">
                  <a:schemeClr val="accent1">
                    <a:lumMod val="50000"/>
                  </a:schemeClr>
                </a:glow>
              </a:effectLst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99949" y="5062013"/>
            <a:ext cx="3666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effectLst/>
              </a:rPr>
              <a:t>CPU</a:t>
            </a:r>
            <a:r>
              <a:rPr lang="ja-JP" altLang="en-US" dirty="0" smtClean="0">
                <a:effectLst/>
              </a:rPr>
              <a:t>の実装やゲーム遷移に</a:t>
            </a:r>
            <a:endParaRPr lang="en-US" altLang="ja-JP" dirty="0" smtClean="0">
              <a:effectLst/>
            </a:endParaRPr>
          </a:p>
          <a:p>
            <a:r>
              <a:rPr lang="ja-JP" altLang="en-US" dirty="0" smtClean="0">
                <a:effectLst/>
              </a:rPr>
              <a:t>追加を</a:t>
            </a:r>
            <a:r>
              <a:rPr lang="ja-JP" altLang="en-US" dirty="0" smtClean="0"/>
              <a:t>したこと</a:t>
            </a:r>
            <a:r>
              <a:rPr lang="ja-JP" altLang="en-US" dirty="0"/>
              <a:t>で</a:t>
            </a:r>
            <a:r>
              <a:rPr lang="ja-JP" altLang="en-US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ゲームの</a:t>
            </a:r>
            <a:endParaRPr lang="en-US" altLang="ja-JP" dirty="0" smtClean="0">
              <a:effectLst>
                <a:glow rad="127000">
                  <a:schemeClr val="accent1">
                    <a:lumMod val="50000"/>
                  </a:schemeClr>
                </a:glow>
              </a:effectLst>
            </a:endParaRPr>
          </a:p>
          <a:p>
            <a:r>
              <a:rPr lang="ja-JP" altLang="en-US" dirty="0" smtClean="0">
                <a:effectLst>
                  <a:glow rad="127000">
                    <a:schemeClr val="accent1">
                      <a:lumMod val="50000"/>
                    </a:schemeClr>
                  </a:glow>
                </a:effectLst>
              </a:rPr>
              <a:t>流れが一通り完成。</a:t>
            </a:r>
            <a:endParaRPr lang="en-US" altLang="ja-JP" dirty="0" smtClean="0">
              <a:effectLst>
                <a:glow rad="127000">
                  <a:schemeClr val="accent1">
                    <a:lumMod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3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7635" t="1505" r="9045" b="6780"/>
          <a:stretch/>
        </p:blipFill>
        <p:spPr>
          <a:xfrm>
            <a:off x="174320" y="6932023"/>
            <a:ext cx="3589592" cy="2151598"/>
          </a:xfrm>
          <a:prstGeom prst="rect">
            <a:avLst/>
          </a:prstGeom>
          <a:effectLst>
            <a:glow rad="38100">
              <a:schemeClr val="tx2">
                <a:lumMod val="50000"/>
              </a:schemeClr>
            </a:glow>
          </a:effectLst>
        </p:spPr>
      </p:pic>
      <p:sp>
        <p:nvSpPr>
          <p:cNvPr id="20" name="スライド番号プレースホルダー 3"/>
          <p:cNvSpPr txBox="1">
            <a:spLocks/>
          </p:cNvSpPr>
          <p:nvPr/>
        </p:nvSpPr>
        <p:spPr>
          <a:xfrm>
            <a:off x="-1071562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Black Ops One" panose="02000000000000000000" pitchFamily="2" charset="0"/>
              </a:rPr>
              <a:t>7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171108" y="132161"/>
            <a:ext cx="4542352" cy="923330"/>
          </a:xfrm>
          <a:prstGeom prst="rect">
            <a:avLst/>
          </a:prstGeom>
          <a:noFill/>
          <a:ln w="38100" cmpd="dbl">
            <a:noFill/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/>
              <a:t>β</a:t>
            </a:r>
            <a:r>
              <a:rPr lang="ja-JP" altLang="en-US" sz="5400" b="1" dirty="0" smtClean="0"/>
              <a:t>版</a:t>
            </a:r>
            <a:endParaRPr kumimoji="1" lang="ja-JP" altLang="en-US" sz="5400" b="1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7527" t="1529" r="9034" b="7106"/>
          <a:stretch/>
        </p:blipFill>
        <p:spPr>
          <a:xfrm>
            <a:off x="3127238" y="7366133"/>
            <a:ext cx="3586222" cy="2205595"/>
          </a:xfrm>
          <a:prstGeom prst="rect">
            <a:avLst/>
          </a:prstGeom>
          <a:effectLst>
            <a:glow rad="38100">
              <a:schemeClr val="tx2">
                <a:lumMod val="50000"/>
              </a:schemeClr>
            </a:glow>
          </a:effectLst>
        </p:spPr>
      </p:pic>
      <p:sp>
        <p:nvSpPr>
          <p:cNvPr id="17" name="正方形/長方形 16"/>
          <p:cNvSpPr/>
          <p:nvPr/>
        </p:nvSpPr>
        <p:spPr>
          <a:xfrm>
            <a:off x="-179445" y="1125995"/>
            <a:ext cx="6959600" cy="2495197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ホームベース 20"/>
          <p:cNvSpPr/>
          <p:nvPr/>
        </p:nvSpPr>
        <p:spPr>
          <a:xfrm>
            <a:off x="-133152" y="885998"/>
            <a:ext cx="2211877" cy="482323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/>
              <a:t>実装内容</a:t>
            </a:r>
            <a:endParaRPr kumimoji="1" lang="ja-JP" altLang="en-US" sz="28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5860" y="2821186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・マップ</a:t>
            </a:r>
            <a:r>
              <a:rPr lang="ja-JP" altLang="en-US" dirty="0"/>
              <a:t>変更</a:t>
            </a:r>
            <a:endParaRPr lang="en-US" altLang="ja-JP" dirty="0" smtClean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730442" y="1395030"/>
            <a:ext cx="180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・ヘルプ追加</a:t>
            </a:r>
            <a:endParaRPr lang="en-US" altLang="ja-JP" dirty="0" smtClean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5859" y="3189776"/>
            <a:ext cx="180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・リザルト更新</a:t>
            </a:r>
            <a:endParaRPr lang="en-US" altLang="ja-JP" dirty="0" smtClean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730442" y="2467892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・チュートリアルの追加</a:t>
            </a:r>
            <a:endParaRPr lang="en-US" altLang="ja-JP" dirty="0" smtClean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2418" y="1395330"/>
            <a:ext cx="162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・ピン追加</a:t>
            </a:r>
            <a:endParaRPr lang="en-US" altLang="ja-JP" dirty="0" smtClean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730442" y="1728052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</a:t>
            </a:r>
            <a:r>
              <a:rPr lang="en-US" altLang="ja-JP" dirty="0" smtClean="0"/>
              <a:t>AI</a:t>
            </a:r>
            <a:r>
              <a:rPr lang="ja-JP" altLang="en-US" dirty="0" smtClean="0"/>
              <a:t>機体</a:t>
            </a:r>
            <a:r>
              <a:rPr lang="en-US" altLang="ja-JP" dirty="0" smtClean="0"/>
              <a:t>(</a:t>
            </a:r>
            <a:r>
              <a:rPr lang="ja-JP" altLang="en-US" dirty="0" smtClean="0"/>
              <a:t>ワーカー</a:t>
            </a:r>
            <a:r>
              <a:rPr lang="en-US" altLang="ja-JP" dirty="0" smtClean="0"/>
              <a:t>)</a:t>
            </a:r>
            <a:r>
              <a:rPr lang="ja-JP" altLang="en-US" dirty="0" smtClean="0"/>
              <a:t>追加</a:t>
            </a:r>
            <a:endParaRPr lang="en-US" altLang="ja-JP" dirty="0" smtClean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5860" y="2095604"/>
            <a:ext cx="27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・ラジオチャット追加</a:t>
            </a:r>
            <a:endParaRPr lang="en-US" altLang="ja-JP" dirty="0" smtClean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730442" y="2095604"/>
            <a:ext cx="328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・リスポーン選択画面追加</a:t>
            </a:r>
            <a:endParaRPr lang="en-US" altLang="ja-JP" dirty="0" smtClean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2154" y="1727660"/>
            <a:ext cx="212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・キルログ追加</a:t>
            </a:r>
            <a:endParaRPr lang="en-US" altLang="ja-JP" dirty="0" smtClean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5859" y="2463156"/>
            <a:ext cx="27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・オプション追加</a:t>
            </a:r>
            <a:endParaRPr lang="en-US" altLang="ja-JP" dirty="0" smtClean="0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4"/>
          <a:srcRect l="7404" t="1489" r="9235" b="6697"/>
          <a:stretch/>
        </p:blipFill>
        <p:spPr>
          <a:xfrm>
            <a:off x="174320" y="3823961"/>
            <a:ext cx="3589592" cy="2212901"/>
          </a:xfrm>
          <a:prstGeom prst="rect">
            <a:avLst/>
          </a:prstGeom>
          <a:effectLst>
            <a:glow rad="38100">
              <a:schemeClr val="tx2">
                <a:lumMod val="50000"/>
              </a:schemeClr>
            </a:glow>
          </a:effectLst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2233" t="3126" r="14390" b="9871"/>
          <a:stretch/>
        </p:blipFill>
        <p:spPr>
          <a:xfrm>
            <a:off x="3127238" y="4387431"/>
            <a:ext cx="3589592" cy="2212901"/>
          </a:xfrm>
          <a:prstGeom prst="rect">
            <a:avLst/>
          </a:prstGeom>
          <a:effectLst>
            <a:glow rad="38100">
              <a:schemeClr val="tx2">
                <a:lumMod val="50000"/>
              </a:schemeClr>
            </a:glow>
          </a:effectLst>
        </p:spPr>
      </p:pic>
      <p:sp>
        <p:nvSpPr>
          <p:cNvPr id="35" name="テキスト ボックス 34"/>
          <p:cNvSpPr txBox="1"/>
          <p:nvPr/>
        </p:nvSpPr>
        <p:spPr>
          <a:xfrm>
            <a:off x="3763912" y="7042442"/>
            <a:ext cx="3016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◀ ▼画面デザイン</a:t>
            </a:r>
            <a:r>
              <a:rPr lang="ja-JP" altLang="en-US" sz="1600" b="1" dirty="0" smtClean="0"/>
              <a:t>を大幅変更</a:t>
            </a:r>
            <a:endParaRPr lang="en-US" altLang="ja-JP" sz="1600" b="1" dirty="0" smtClean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914317" y="9825038"/>
            <a:ext cx="339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◀ワーカー追加</a:t>
            </a:r>
            <a:endParaRPr lang="en-US" altLang="ja-JP" dirty="0" smtClean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6148" y="55001"/>
            <a:ext cx="1780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 smtClean="0"/>
              <a:t>2019</a:t>
            </a:r>
            <a:r>
              <a:rPr lang="ja-JP" altLang="en-US" sz="2400" b="1" dirty="0" smtClean="0"/>
              <a:t>年</a:t>
            </a:r>
            <a:endParaRPr lang="en-US" altLang="ja-JP" sz="2400" b="1" dirty="0" smtClean="0"/>
          </a:p>
          <a:p>
            <a:pPr algn="ctr"/>
            <a:r>
              <a:rPr lang="en-US" altLang="ja-JP" sz="2400" b="1" dirty="0" smtClean="0"/>
              <a:t>1</a:t>
            </a:r>
            <a:r>
              <a:rPr lang="en-US" altLang="ja-JP" sz="2400" b="1" dirty="0"/>
              <a:t>2</a:t>
            </a:r>
            <a:r>
              <a:rPr lang="ja-JP" altLang="en-US" sz="2400" b="1" dirty="0" smtClean="0"/>
              <a:t>月</a:t>
            </a:r>
            <a:r>
              <a:rPr lang="en-US" altLang="ja-JP" sz="2400" b="1" dirty="0" smtClean="0"/>
              <a:t>2</a:t>
            </a:r>
            <a:r>
              <a:rPr lang="en-US" altLang="ja-JP" sz="2400" b="1" dirty="0"/>
              <a:t>0</a:t>
            </a:r>
            <a:r>
              <a:rPr lang="ja-JP" altLang="en-US" sz="2400" b="1" dirty="0" smtClean="0"/>
              <a:t>日〆</a:t>
            </a:r>
            <a:endParaRPr lang="en-US" altLang="ja-JP" sz="2400" b="1" dirty="0" smtClean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763911" y="3760219"/>
            <a:ext cx="2915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◀ピンの追加で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より表示を分かり易く</a:t>
            </a:r>
            <a:endParaRPr lang="en-US" altLang="ja-JP" sz="1600" b="1" dirty="0" smtClean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-194103" y="6073964"/>
            <a:ext cx="332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600" b="1" dirty="0" smtClean="0"/>
              <a:t>キルログを表示して現在の　</a:t>
            </a:r>
            <a:endParaRPr lang="en-US" altLang="ja-JP" sz="1600" b="1" dirty="0" smtClean="0"/>
          </a:p>
          <a:p>
            <a:pPr algn="r"/>
            <a:r>
              <a:rPr lang="ja-JP" altLang="en-US" sz="1600" b="1" dirty="0" smtClean="0"/>
              <a:t>状況を把握できるように▶</a:t>
            </a:r>
            <a:endParaRPr lang="en-US" altLang="ja-JP" sz="1600" b="1" dirty="0" smtClean="0"/>
          </a:p>
        </p:txBody>
      </p:sp>
      <p:sp>
        <p:nvSpPr>
          <p:cNvPr id="34" name="正方形/長方形 33"/>
          <p:cNvSpPr/>
          <p:nvPr/>
        </p:nvSpPr>
        <p:spPr>
          <a:xfrm>
            <a:off x="5835650" y="4444352"/>
            <a:ext cx="877810" cy="403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5272034" y="4779104"/>
            <a:ext cx="466725" cy="38099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2730442" y="283070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・メニュー、機体選択画面の変更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39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3"/>
          <p:cNvSpPr txBox="1">
            <a:spLocks/>
          </p:cNvSpPr>
          <p:nvPr/>
        </p:nvSpPr>
        <p:spPr>
          <a:xfrm>
            <a:off x="5314949" y="9497724"/>
            <a:ext cx="1543050" cy="408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Black Ops One" panose="02000000000000000000" pitchFamily="2" charset="0"/>
              </a:rPr>
              <a:t>8</a:t>
            </a:r>
            <a:endParaRPr lang="ja-JP" altLang="en-US" sz="2400" dirty="0">
              <a:latin typeface="Black Ops One" panose="02000000000000000000" pitchFamily="2" charset="0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l="11682" t="4831" r="5006" b="8709"/>
          <a:stretch/>
        </p:blipFill>
        <p:spPr>
          <a:xfrm>
            <a:off x="180922" y="620615"/>
            <a:ext cx="3543300" cy="2224178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</a:effectLst>
        </p:spPr>
      </p:pic>
      <p:grpSp>
        <p:nvGrpSpPr>
          <p:cNvPr id="5" name="グループ化 4"/>
          <p:cNvGrpSpPr/>
          <p:nvPr/>
        </p:nvGrpSpPr>
        <p:grpSpPr>
          <a:xfrm>
            <a:off x="3536210" y="568646"/>
            <a:ext cx="3187700" cy="1872802"/>
            <a:chOff x="3550474" y="219538"/>
            <a:chExt cx="3187700" cy="1872802"/>
          </a:xfrm>
        </p:grpSpPr>
        <p:sp>
          <p:nvSpPr>
            <p:cNvPr id="2" name="四角形吹き出し 1"/>
            <p:cNvSpPr/>
            <p:nvPr/>
          </p:nvSpPr>
          <p:spPr>
            <a:xfrm>
              <a:off x="3550474" y="219538"/>
              <a:ext cx="3187700" cy="1872802"/>
            </a:xfrm>
            <a:prstGeom prst="wedgeRectCallout">
              <a:avLst>
                <a:gd name="adj1" fmla="val -62532"/>
                <a:gd name="adj2" fmla="val 39742"/>
              </a:avLst>
            </a:prstGeom>
            <a:solidFill>
              <a:srgbClr val="FFFFFF">
                <a:alpha val="60000"/>
              </a:srgbClr>
            </a:solidFill>
            <a:ln w="28575">
              <a:solidFill>
                <a:srgbClr val="00C21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3"/>
            <a:srcRect l="30604" t="26202" r="24207" b="25383"/>
            <a:stretch/>
          </p:blipFill>
          <p:spPr>
            <a:xfrm>
              <a:off x="3724222" y="327365"/>
              <a:ext cx="2791476" cy="1682378"/>
            </a:xfrm>
            <a:prstGeom prst="rect">
              <a:avLst/>
            </a:prstGeom>
            <a:effectLst>
              <a:glow rad="25400">
                <a:schemeClr val="tx2">
                  <a:lumMod val="50000"/>
                </a:schemeClr>
              </a:glow>
            </a:effectLst>
          </p:spPr>
        </p:pic>
      </p:grpSp>
      <p:sp>
        <p:nvSpPr>
          <p:cNvPr id="21" name="正方形/長方形 20"/>
          <p:cNvSpPr/>
          <p:nvPr/>
        </p:nvSpPr>
        <p:spPr>
          <a:xfrm>
            <a:off x="134630" y="8519255"/>
            <a:ext cx="6897313" cy="953617"/>
          </a:xfrm>
          <a:prstGeom prst="rect">
            <a:avLst/>
          </a:prstGeom>
          <a:noFill/>
          <a:ln w="28575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l="7703" t="1940" r="9206" b="6996"/>
          <a:stretch/>
        </p:blipFill>
        <p:spPr>
          <a:xfrm>
            <a:off x="180922" y="3442812"/>
            <a:ext cx="3589592" cy="2212901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</a:effectLst>
        </p:spPr>
      </p:pic>
      <p:sp>
        <p:nvSpPr>
          <p:cNvPr id="18" name="ホームベース 17"/>
          <p:cNvSpPr/>
          <p:nvPr/>
        </p:nvSpPr>
        <p:spPr>
          <a:xfrm flipH="1">
            <a:off x="4820065" y="8253163"/>
            <a:ext cx="2211877" cy="529477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C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コメント</a:t>
            </a:r>
            <a:endParaRPr kumimoji="1" lang="ja-JP" altLang="en-US" sz="2800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455" t="1633" r="9215" b="6759"/>
          <a:stretch/>
        </p:blipFill>
        <p:spPr>
          <a:xfrm>
            <a:off x="3204666" y="3118920"/>
            <a:ext cx="3519244" cy="2176230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</a:effectLst>
        </p:spPr>
      </p:pic>
      <p:sp>
        <p:nvSpPr>
          <p:cNvPr id="19" name="テキスト ボックス 18"/>
          <p:cNvSpPr txBox="1"/>
          <p:nvPr/>
        </p:nvSpPr>
        <p:spPr>
          <a:xfrm>
            <a:off x="134630" y="8559375"/>
            <a:ext cx="689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色んな人の意見から様々な要素を</a:t>
            </a:r>
            <a:r>
              <a:rPr lang="ja-JP" altLang="en-US" dirty="0" smtClean="0"/>
              <a:t>取り入れた</a:t>
            </a:r>
            <a:endParaRPr lang="en-US" altLang="ja-JP" dirty="0" smtClean="0"/>
          </a:p>
          <a:p>
            <a:r>
              <a:rPr lang="ja-JP" altLang="en-US" dirty="0"/>
              <a:t>為</a:t>
            </a:r>
            <a:r>
              <a:rPr lang="ja-JP" altLang="en-US" dirty="0" smtClean="0"/>
              <a:t>その分作業量も多くなった。またブース設営も同時並行で</a:t>
            </a:r>
            <a:endParaRPr lang="en-US" altLang="ja-JP" dirty="0" smtClean="0"/>
          </a:p>
          <a:p>
            <a:r>
              <a:rPr lang="ja-JP" altLang="en-US" dirty="0" smtClean="0"/>
              <a:t>やっていた為</a:t>
            </a:r>
            <a:r>
              <a:rPr lang="ja-JP" altLang="en-US" dirty="0" smtClean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この期間はとても忙しかった。</a:t>
            </a:r>
            <a:endParaRPr lang="en-US" altLang="ja-JP" dirty="0" smtClean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6"/>
          <a:srcRect l="8871" t="3491" r="8003" b="10098"/>
          <a:stretch/>
        </p:blipFill>
        <p:spPr>
          <a:xfrm>
            <a:off x="180922" y="6205267"/>
            <a:ext cx="3614353" cy="2179521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</a:effectLst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7"/>
          <a:srcRect l="8709" t="3504" r="8165" b="10636"/>
          <a:stretch/>
        </p:blipFill>
        <p:spPr>
          <a:xfrm>
            <a:off x="3204666" y="5859659"/>
            <a:ext cx="3548244" cy="2165265"/>
          </a:xfrm>
          <a:prstGeom prst="rect">
            <a:avLst/>
          </a:prstGeom>
          <a:effectLst>
            <a:glow rad="25400">
              <a:schemeClr val="tx2">
                <a:lumMod val="50000"/>
              </a:schemeClr>
            </a:glow>
          </a:effectLst>
        </p:spPr>
      </p:pic>
      <p:sp>
        <p:nvSpPr>
          <p:cNvPr id="26" name="テキスト ボックス 25"/>
          <p:cNvSpPr txBox="1"/>
          <p:nvPr/>
        </p:nvSpPr>
        <p:spPr>
          <a:xfrm>
            <a:off x="134630" y="5859659"/>
            <a:ext cx="297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▼リザルト画面の更新 </a:t>
            </a:r>
            <a:endParaRPr lang="en-US" altLang="ja-JP" b="1" dirty="0" smtClean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4630" y="3097093"/>
            <a:ext cx="249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▼マップ</a:t>
            </a:r>
            <a:r>
              <a:rPr lang="ja-JP" altLang="en-US" b="1" dirty="0" smtClean="0"/>
              <a:t>の大幅</a:t>
            </a:r>
            <a:r>
              <a:rPr lang="ja-JP" altLang="en-US" b="1" dirty="0" smtClean="0"/>
              <a:t>変更</a:t>
            </a:r>
            <a:endParaRPr lang="en-US" altLang="ja-JP" b="1" dirty="0" smtClean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999858" y="2761484"/>
            <a:ext cx="274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b="1" dirty="0"/>
              <a:t>▼</a:t>
            </a:r>
            <a:r>
              <a:rPr lang="ja-JP" altLang="en-US" b="1" dirty="0" smtClean="0"/>
              <a:t>リスポーン</a:t>
            </a:r>
            <a:r>
              <a:rPr lang="ja-JP" altLang="en-US" b="1" dirty="0"/>
              <a:t>選択画面</a:t>
            </a:r>
            <a:endParaRPr lang="en-US" altLang="ja-JP" b="1" dirty="0" smtClean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34630" y="276928"/>
            <a:ext cx="249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▼チャット</a:t>
            </a:r>
            <a:r>
              <a:rPr lang="ja-JP" altLang="en-US" b="1" dirty="0"/>
              <a:t>も</a:t>
            </a:r>
            <a:r>
              <a:rPr lang="ja-JP" altLang="en-US" b="1" dirty="0" smtClean="0"/>
              <a:t>できる</a:t>
            </a:r>
            <a:endParaRPr lang="en-US" altLang="ja-JP" b="1" dirty="0" smtClean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851060" y="211828"/>
            <a:ext cx="295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b="1" dirty="0" smtClean="0"/>
              <a:t>▼マウス感度も設定できる</a:t>
            </a:r>
            <a:endParaRPr lang="en-US" altLang="ja-JP" b="1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2717800" y="2070100"/>
            <a:ext cx="311150" cy="4032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828120" y="5523389"/>
            <a:ext cx="297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b="1" dirty="0" smtClean="0"/>
              <a:t>▼勝敗が一目瞭然！ 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284125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2420</TotalTime>
  <Words>1711</Words>
  <Application>Microsoft Office PowerPoint</Application>
  <PresentationFormat>A4 210 x 297 mm</PresentationFormat>
  <Paragraphs>348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游ゴシック</vt:lpstr>
      <vt:lpstr>游ゴシック Light</vt:lpstr>
      <vt:lpstr>Arial</vt:lpstr>
      <vt:lpstr>Black Ops One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FLONTLINE</dc:title>
  <dc:creator>game128</dc:creator>
  <cp:lastModifiedBy>game128</cp:lastModifiedBy>
  <cp:revision>239</cp:revision>
  <dcterms:created xsi:type="dcterms:W3CDTF">2020-01-27T00:51:14Z</dcterms:created>
  <dcterms:modified xsi:type="dcterms:W3CDTF">2020-02-04T03:27:15Z</dcterms:modified>
</cp:coreProperties>
</file>